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302" r:id="rId3"/>
    <p:sldId id="258" r:id="rId4"/>
    <p:sldId id="291" r:id="rId5"/>
    <p:sldId id="260" r:id="rId6"/>
    <p:sldId id="292" r:id="rId7"/>
    <p:sldId id="261" r:id="rId8"/>
    <p:sldId id="293" r:id="rId9"/>
    <p:sldId id="262" r:id="rId10"/>
    <p:sldId id="264" r:id="rId11"/>
    <p:sldId id="265" r:id="rId12"/>
    <p:sldId id="294" r:id="rId13"/>
    <p:sldId id="266" r:id="rId14"/>
    <p:sldId id="267" r:id="rId15"/>
    <p:sldId id="268" r:id="rId16"/>
    <p:sldId id="269" r:id="rId17"/>
    <p:sldId id="303" r:id="rId18"/>
    <p:sldId id="295" r:id="rId19"/>
    <p:sldId id="271" r:id="rId20"/>
    <p:sldId id="272" r:id="rId21"/>
    <p:sldId id="273" r:id="rId22"/>
    <p:sldId id="296" r:id="rId23"/>
    <p:sldId id="274" r:id="rId24"/>
    <p:sldId id="275" r:id="rId25"/>
    <p:sldId id="276" r:id="rId26"/>
    <p:sldId id="297" r:id="rId27"/>
    <p:sldId id="277" r:id="rId28"/>
    <p:sldId id="278" r:id="rId29"/>
    <p:sldId id="279" r:id="rId30"/>
    <p:sldId id="298" r:id="rId31"/>
    <p:sldId id="280" r:id="rId32"/>
    <p:sldId id="299" r:id="rId33"/>
    <p:sldId id="281" r:id="rId34"/>
    <p:sldId id="282" r:id="rId35"/>
    <p:sldId id="283" r:id="rId36"/>
    <p:sldId id="300" r:id="rId37"/>
    <p:sldId id="284" r:id="rId38"/>
    <p:sldId id="285" r:id="rId39"/>
    <p:sldId id="286" r:id="rId40"/>
    <p:sldId id="287" r:id="rId41"/>
    <p:sldId id="288" r:id="rId42"/>
    <p:sldId id="301" r:id="rId43"/>
    <p:sldId id="289" r:id="rId44"/>
    <p:sldId id="290" r:id="rId4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7478" autoAdjust="0"/>
  </p:normalViewPr>
  <p:slideViewPr>
    <p:cSldViewPr>
      <p:cViewPr varScale="1">
        <p:scale>
          <a:sx n="164" d="100"/>
          <a:sy n="164" d="100"/>
        </p:scale>
        <p:origin x="4266" y="13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09601"/>
            <a:ext cx="7772400" cy="4267200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8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953000"/>
            <a:ext cx="6400800" cy="12192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12/29/2020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buFont typeface="Arial" pitchFamily="34" charset="0"/>
              <a:buChar char="•"/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371600"/>
            <a:ext cx="7772400" cy="2505075"/>
          </a:xfrm>
        </p:spPr>
        <p:txBody>
          <a:bodyPr anchor="b"/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kern="1200" dirty="0" smtClean="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068763"/>
            <a:ext cx="7772400" cy="1131887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4495800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695825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296728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65760" y="1600200"/>
            <a:ext cx="4041648" cy="452628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4040188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1600200"/>
            <a:ext cx="4041775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12/29/2020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457200" y="2212848"/>
            <a:ext cx="4041648" cy="391363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72584" y="2212848"/>
            <a:ext cx="4041648" cy="39131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12/29/2020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12/29/2020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07087" y="266700"/>
            <a:ext cx="3008313" cy="209550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>
                <a:effectLst>
                  <a:outerShdw blurRad="50800" dist="25400" dir="5400000" algn="t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137" y="273050"/>
            <a:ext cx="4995863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07087" y="2438400"/>
            <a:ext cx="3008313" cy="3687763"/>
          </a:xfr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6" y="228600"/>
            <a:ext cx="5711824" cy="89535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08126" y="1143000"/>
            <a:ext cx="6054724" cy="4541044"/>
          </a:xfrm>
          <a:ln w="76200">
            <a:solidFill>
              <a:schemeClr val="bg1"/>
            </a:solidFill>
          </a:ln>
          <a:effectLst>
            <a:outerShdw blurRad="88900" dist="50800" dir="5400000" algn="ctr" rotWithShape="0">
              <a:srgbClr val="000000">
                <a:alpha val="25000"/>
              </a:srgbClr>
            </a:outerShdw>
          </a:effectLst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6" y="5810250"/>
            <a:ext cx="5711824" cy="5334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363347" y="6356350"/>
            <a:ext cx="2085975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1D8BD707-D9CF-40AE-B4C6-C98DA3205C09}" type="datetimeFigureOut">
              <a:rPr lang="en-US" smtClean="0"/>
              <a:pPr/>
              <a:t>12/29/2020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9165" y="6356350"/>
            <a:ext cx="2847975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3278" y="6356350"/>
            <a:ext cx="561975" cy="365125"/>
          </a:xfrm>
          <a:prstGeom prst="rect">
            <a:avLst/>
          </a:prstGeom>
        </p:spPr>
        <p:txBody>
          <a:bodyPr vert="horz" lIns="27432" tIns="45720" rIns="4572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8457760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Oval 7"/>
          <p:cNvSpPr/>
          <p:nvPr/>
        </p:nvSpPr>
        <p:spPr>
          <a:xfrm>
            <a:off x="569119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lnSpc>
          <a:spcPts val="5800"/>
        </a:lnSpc>
        <a:spcBef>
          <a:spcPct val="0"/>
        </a:spcBef>
        <a:buNone/>
        <a:defRPr sz="5400" kern="1200">
          <a:solidFill>
            <a:schemeClr val="tx2"/>
          </a:solidFill>
          <a:effectLst>
            <a:outerShdw blurRad="63500" dist="38100" dir="5400000" algn="t" rotWithShape="0">
              <a:prstClr val="black">
                <a:alpha val="25000"/>
              </a:prstClr>
            </a:outerShdw>
          </a:effectLst>
          <a:latin typeface="+mn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0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0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76200" y="21771"/>
            <a:ext cx="8991600" cy="195942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az-Latn-AZ" sz="6000" b="1" dirty="0" smtClean="0">
                <a:solidFill>
                  <a:schemeClr val="accent4">
                    <a:lumMod val="50000"/>
                  </a:schemeClr>
                </a:solidFill>
              </a:rPr>
              <a:t>Azərbaycan Dövlət Neft və Sənaye Universiteti</a:t>
            </a:r>
            <a:endParaRPr lang="en-US" sz="6000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5" name="Picture 4" descr="Image result for adnsu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2114550"/>
            <a:ext cx="4676775" cy="4676776"/>
          </a:xfrm>
          <a:prstGeom prst="rect">
            <a:avLst/>
          </a:prstGeom>
          <a:noFill/>
          <a:effectLst>
            <a:glow rad="127000">
              <a:schemeClr val="accent1"/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ubtitle 2"/>
          <p:cNvSpPr txBox="1">
            <a:spLocks/>
          </p:cNvSpPr>
          <p:nvPr/>
        </p:nvSpPr>
        <p:spPr>
          <a:xfrm>
            <a:off x="46716" y="2114550"/>
            <a:ext cx="4372883" cy="122736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400" b="1" dirty="0" smtClean="0">
                <a:solidFill>
                  <a:srgbClr val="002060"/>
                </a:solidFill>
                <a:latin typeface="+mn-lt"/>
              </a:rPr>
              <a:t>Analytical Geometry</a:t>
            </a:r>
            <a:endParaRPr lang="en-US" sz="4400" b="1" dirty="0">
              <a:solidFill>
                <a:srgbClr val="002060"/>
              </a:solidFill>
              <a:latin typeface="+mn-lt"/>
            </a:endParaRPr>
          </a:p>
        </p:txBody>
      </p:sp>
      <p:sp>
        <p:nvSpPr>
          <p:cNvPr id="2" name="AutoShape 2" descr="Image result for calculu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4" descr="http://www.bstlhj6.com/data/out/31/3839680-calculus-wallpapers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" name="Picture 2" descr="Image result for linear algebr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3352800"/>
            <a:ext cx="4191000" cy="3042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3442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31085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 xmlns:m="http://schemas.openxmlformats.org/officeDocument/2006/math">
                    <m:r>
                      <a:rPr lang="en-US" sz="28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𝐒𝐨𝐥𝐮𝐭𝐢𝐨𝐧</m:t>
                    </m:r>
                    <m:r>
                      <a:rPr lang="en-US" sz="28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2800" b="1" i="1" dirty="0" smtClean="0">
                            <a:solidFill>
                              <a:srgbClr val="00B05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0" dirty="0" smtClean="0">
                            <a:solidFill>
                              <a:srgbClr val="00B05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𝐜𝐨𝐧𝐭𝐢𝐧𝐮𝐞𝐝</m:t>
                        </m:r>
                      </m:e>
                    </m:d>
                  </m:oMath>
                </a14:m>
                <a:r>
                  <a:rPr lang="en-US" sz="2800" b="1" dirty="0" smtClean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</a:t>
                </a:r>
                <a:endParaRPr lang="en-US" sz="2800" b="1" dirty="0">
                  <a:solidFill>
                    <a:srgbClr val="00B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 marL="514350" indent="-514350" algn="just">
                  <a:lnSpc>
                    <a:spcPct val="150000"/>
                  </a:lnSpc>
                  <a:buFont typeface="+mj-lt"/>
                  <a:buAutoNum type="alphaLcPeriod" startAt="2"/>
                </a:pPr>
                <a:r>
                  <a:rPr lang="en-US" sz="2800" b="1" dirty="0" smtClean="0"/>
                  <a:t>The </a:t>
                </a:r>
                <a:r>
                  <a:rPr lang="en-US" sz="2800" b="1" dirty="0"/>
                  <a:t>graph is a cylinder generated by the sine curve in the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𝒙𝒛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2800" b="1" dirty="0" smtClean="0"/>
                  <a:t>plane</a:t>
                </a:r>
                <a:r>
                  <a:rPr lang="en-US" sz="2800" b="1" dirty="0"/>
                  <a:t>. </a:t>
                </a:r>
                <a:endParaRPr lang="en-US" sz="2800" b="1" dirty="0" smtClean="0"/>
              </a:p>
              <a:p>
                <a:pPr lvl="1" algn="just">
                  <a:lnSpc>
                    <a:spcPct val="150000"/>
                  </a:lnSpc>
                </a:pPr>
                <a:r>
                  <a:rPr lang="en-US" sz="2800" b="1" dirty="0" smtClean="0"/>
                  <a:t>The </a:t>
                </a:r>
                <a:r>
                  <a:rPr lang="en-US" sz="2800" b="1" dirty="0"/>
                  <a:t>rulings </a:t>
                </a:r>
                <a:r>
                  <a:rPr lang="en-US" sz="2800" b="1" dirty="0" smtClean="0"/>
                  <a:t>are parallel </a:t>
                </a:r>
                <a:r>
                  <a:rPr lang="en-US" sz="2800" b="1" dirty="0"/>
                  <a:t>to the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2800" b="1" dirty="0" smtClean="0"/>
                  <a:t>axis</a:t>
                </a:r>
                <a14:m>
                  <m:oMath xmlns:m="http://schemas.openxmlformats.org/officeDocument/2006/math">
                    <m:r>
                      <a:rPr lang="en-US" sz="28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800" b="1" dirty="0"/>
                  <a:t> as shown in </a:t>
                </a:r>
                <a14:m>
                  <m:oMath xmlns:m="http://schemas.openxmlformats.org/officeDocument/2006/math">
                    <m:r>
                      <a:rPr lang="en-US" sz="28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𝐅𝐢𝐠𝐮𝐫𝐞</m:t>
                    </m:r>
                    <m:r>
                      <a:rPr lang="en-US" sz="28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𝟒</m:t>
                    </m:r>
                  </m:oMath>
                </a14:m>
                <a:r>
                  <a:rPr lang="en-US" sz="2800" b="1" dirty="0" smtClean="0"/>
                  <a:t>.</a:t>
                </a:r>
                <a:endParaRPr lang="en-US" sz="2800" b="1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3108543"/>
              </a:xfrm>
              <a:prstGeom prst="rect">
                <a:avLst/>
              </a:prstGeom>
              <a:blipFill>
                <a:blip r:embed="rId2"/>
                <a:stretch>
                  <a:fillRect l="-1600" r="-1333" b="-23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8201" y="2536925"/>
            <a:ext cx="4495800" cy="432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260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31393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571500" indent="-571500" algn="ctr">
                  <a:lnSpc>
                    <a:spcPct val="150000"/>
                  </a:lnSpc>
                  <a:buFont typeface="Wingdings" panose="05000000000000000000" pitchFamily="2" charset="2"/>
                  <a:buChar char="v"/>
                </a:pPr>
                <a14:m>
                  <m:oMath xmlns:m="http://schemas.openxmlformats.org/officeDocument/2006/math">
                    <m:r>
                      <a:rPr lang="en-US" sz="3600" b="1" dirty="0">
                        <a:solidFill>
                          <a:schemeClr val="accent5">
                            <a:lumMod val="5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𝐐𝐮𝐚𝐝𝐫𝐢𝐜</m:t>
                    </m:r>
                    <m:r>
                      <a:rPr lang="en-US" sz="3600" b="1" dirty="0">
                        <a:solidFill>
                          <a:schemeClr val="accent5">
                            <a:lumMod val="5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600" b="1" dirty="0">
                        <a:solidFill>
                          <a:schemeClr val="accent5">
                            <a:lumMod val="5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𝐒𝐮𝐫𝐟𝐚𝐜𝐞</m:t>
                    </m:r>
                  </m:oMath>
                </a14:m>
                <a:r>
                  <a:rPr lang="en-US" sz="2800" b="1" dirty="0" smtClean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</a:t>
                </a:r>
                <a:endParaRPr lang="en-US" sz="2800" b="1" dirty="0">
                  <a:solidFill>
                    <a:srgbClr val="00B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The fourth basic type of surface in space is a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𝐪𝐮𝐚𝐝𝐫𝐢𝐜</m:t>
                    </m:r>
                    <m:r>
                      <a:rPr lang="en-US" sz="3200" b="1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𝐬𝐮𝐫𝐟𝐚𝐜𝐞</m:t>
                    </m:r>
                  </m:oMath>
                </a14:m>
                <a:r>
                  <a:rPr lang="en-US" sz="3200" b="1" dirty="0" smtClean="0"/>
                  <a:t>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(</m:t>
                    </m:r>
                  </m:oMath>
                </a14:m>
                <a:r>
                  <a:rPr lang="en-US" sz="3200" b="1" dirty="0" smtClean="0"/>
                  <a:t>three</a:t>
                </a:r>
                <a:r>
                  <a:rPr lang="en-US" sz="3200" b="1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-</a:t>
                </a:r>
                <a:r>
                  <a:rPr lang="en-US" sz="3200" b="1" dirty="0" smtClean="0"/>
                  <a:t>dimensional </a:t>
                </a:r>
                <a:r>
                  <a:rPr lang="en-US" sz="3200" b="1" dirty="0"/>
                  <a:t>analogs of conic </a:t>
                </a:r>
                <a:r>
                  <a:rPr lang="en-US" sz="3200" b="1" dirty="0" smtClean="0"/>
                  <a:t>sections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b="1" dirty="0" smtClean="0"/>
                  <a:t>.</a:t>
                </a:r>
                <a:endParaRPr lang="en-US" sz="3200" b="1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3139321"/>
              </a:xfrm>
              <a:prstGeom prst="rect">
                <a:avLst/>
              </a:prstGeom>
              <a:blipFill>
                <a:blip r:embed="rId2"/>
                <a:stretch>
                  <a:fillRect l="-1667" r="-1667" b="-2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6820" y="3242395"/>
                <a:ext cx="9144000" cy="36156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The </a:t>
                </a:r>
                <a:r>
                  <a:rPr lang="en-US" sz="3200" b="1" dirty="0"/>
                  <a:t>equation of a quadric surface in space is a second</a:t>
                </a:r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-</a:t>
                </a:r>
                <a:r>
                  <a:rPr lang="en-US" sz="3200" b="1" dirty="0"/>
                  <a:t>degree equation </a:t>
                </a:r>
                <a:r>
                  <a:rPr lang="en-US" sz="3200" b="1" dirty="0" smtClean="0"/>
                  <a:t>in three </a:t>
                </a:r>
                <a:r>
                  <a:rPr lang="en-US" sz="3200" b="1" dirty="0"/>
                  <a:t>variables. The general form of the equation </a:t>
                </a:r>
                <a:r>
                  <a:rPr lang="en-US" sz="3200" b="1" dirty="0" smtClean="0"/>
                  <a:t>is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𝑨</m:t>
                      </m:r>
                      <m:sSup>
                        <m:sSupPr>
                          <m:ctrlPr>
                            <a:rPr lang="en-US" sz="28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sz="28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sz="28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𝑩</m:t>
                      </m:r>
                      <m:sSup>
                        <m:sSupPr>
                          <m:ctrlPr>
                            <a:rPr lang="en-US" sz="28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en-US" sz="28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sz="28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𝑪</m:t>
                      </m:r>
                      <m:sSup>
                        <m:sSupPr>
                          <m:ctrlPr>
                            <a:rPr lang="en-US" sz="28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p>
                          <m:r>
                            <a:rPr lang="en-US" sz="28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sz="28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𝑫𝒙𝒚</m:t>
                      </m:r>
                      <m:r>
                        <a:rPr lang="en-US" sz="28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𝑬𝒙𝒛</m:t>
                      </m:r>
                      <m:r>
                        <a:rPr lang="en-US" sz="28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𝑭𝒚𝒛</m:t>
                      </m:r>
                      <m:r>
                        <a:rPr lang="en-US" sz="28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2800" b="1" i="1" dirty="0" smtClean="0">
                  <a:solidFill>
                    <a:srgbClr val="7030A0"/>
                  </a:solidFill>
                  <a:latin typeface="Cambria Math" panose="02040503050406030204" pitchFamily="18" charset="0"/>
                </a:endParaRP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𝑮𝒙</m:t>
                      </m:r>
                      <m:r>
                        <a:rPr lang="en-US" sz="28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𝑯𝒚</m:t>
                      </m:r>
                      <m:r>
                        <a:rPr lang="en-US" sz="28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𝑰𝒛</m:t>
                      </m:r>
                      <m:r>
                        <a:rPr lang="en-US" sz="28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𝑱</m:t>
                      </m:r>
                      <m:r>
                        <a:rPr lang="en-US" sz="28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sz="2800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0" y="3242395"/>
                <a:ext cx="9144000" cy="3615605"/>
              </a:xfrm>
              <a:prstGeom prst="rect">
                <a:avLst/>
              </a:prstGeom>
              <a:blipFill>
                <a:blip r:embed="rId3"/>
                <a:stretch>
                  <a:fillRect l="-1667" r="-17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4359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0"/>
            <a:ext cx="9144000" cy="61109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3200" b="1" dirty="0"/>
              <a:t>There are six basic types of quadric surfaces: </a:t>
            </a:r>
            <a:endParaRPr lang="en-US" sz="3200" b="1" dirty="0" smtClean="0"/>
          </a:p>
          <a:p>
            <a:pPr marL="457200" indent="-4572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b="1" dirty="0" smtClean="0"/>
              <a:t>ellipsoid</a:t>
            </a:r>
          </a:p>
          <a:p>
            <a:pPr marL="457200" indent="-4572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b="1" dirty="0" smtClean="0"/>
              <a:t>hyperboloid </a:t>
            </a:r>
            <a:r>
              <a:rPr lang="en-US" sz="3200" b="1" dirty="0"/>
              <a:t>of </a:t>
            </a:r>
            <a:r>
              <a:rPr lang="en-US" sz="3200" b="1" dirty="0" smtClean="0"/>
              <a:t>one sheet</a:t>
            </a:r>
          </a:p>
          <a:p>
            <a:pPr marL="457200" indent="-4572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b="1" dirty="0" smtClean="0"/>
              <a:t>hyperboloid </a:t>
            </a:r>
            <a:r>
              <a:rPr lang="en-US" sz="3200" b="1" dirty="0"/>
              <a:t>of two </a:t>
            </a:r>
            <a:r>
              <a:rPr lang="en-US" sz="3200" b="1" dirty="0" smtClean="0"/>
              <a:t>sheets</a:t>
            </a:r>
          </a:p>
          <a:p>
            <a:pPr marL="457200" indent="-4572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b="1" dirty="0" smtClean="0"/>
              <a:t>elliptic cone</a:t>
            </a:r>
          </a:p>
          <a:p>
            <a:pPr marL="457200" indent="-4572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b="1" dirty="0" smtClean="0"/>
              <a:t>elliptic paraboloid</a:t>
            </a:r>
          </a:p>
          <a:p>
            <a:pPr marL="457200" indent="-4572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b="1" dirty="0" smtClean="0"/>
              <a:t>hyperbolic </a:t>
            </a:r>
            <a:r>
              <a:rPr lang="en-US" sz="3200" b="1" dirty="0"/>
              <a:t>paraboloid.</a:t>
            </a:r>
          </a:p>
        </p:txBody>
      </p:sp>
    </p:spTree>
    <p:extLst>
      <p:ext uri="{BB962C8B-B14F-4D97-AF65-F5344CB8AC3E}">
        <p14:creationId xmlns:p14="http://schemas.microsoft.com/office/powerpoint/2010/main" val="2354210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3046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The intersection of a surface with a plane is called the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𝐭𝐫𝐚𝐜𝐞</m:t>
                    </m:r>
                    <m:r>
                      <a:rPr lang="en-US" sz="3200" b="1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𝐨𝐟</m:t>
                    </m:r>
                    <m:r>
                      <a:rPr lang="en-US" sz="3200" b="1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𝐭𝐡𝐞</m:t>
                    </m:r>
                    <m:r>
                      <a:rPr lang="en-US" sz="3200" b="1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𝐬𝐮𝐫𝐟𝐚𝐜𝐞</m:t>
                    </m:r>
                  </m:oMath>
                </a14:m>
                <a:r>
                  <a:rPr lang="en-US" sz="3200" b="1" dirty="0">
                    <a:solidFill>
                      <a:srgbClr val="C00000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US" sz="3200" b="1" dirty="0" smtClean="0"/>
                  <a:t>in the </a:t>
                </a:r>
                <a:r>
                  <a:rPr lang="en-US" sz="3200" b="1" dirty="0"/>
                  <a:t>plane. </a:t>
                </a:r>
                <a:endParaRPr lang="en-US" sz="3200" b="1" dirty="0" smtClean="0"/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To </a:t>
                </a:r>
                <a:r>
                  <a:rPr lang="en-US" sz="3200" b="1" dirty="0"/>
                  <a:t>visualize a surface in space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it is helpful to determine its traces in </a:t>
                </a:r>
                <a:r>
                  <a:rPr lang="en-US" sz="3200" b="1" dirty="0" smtClean="0"/>
                  <a:t>some well</a:t>
                </a:r>
                <a:r>
                  <a:rPr lang="en-US" sz="3200" b="1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-</a:t>
                </a:r>
                <a:r>
                  <a:rPr lang="en-US" sz="3200" b="1" dirty="0" smtClean="0"/>
                  <a:t>chosen </a:t>
                </a:r>
                <a:r>
                  <a:rPr lang="en-US" sz="3200" b="1" dirty="0"/>
                  <a:t>planes.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3046988"/>
              </a:xfrm>
              <a:prstGeom prst="rect">
                <a:avLst/>
              </a:prstGeom>
              <a:blipFill>
                <a:blip r:embed="rId2"/>
                <a:stretch>
                  <a:fillRect l="-1667" r="-1667" b="-32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6820" y="3430012"/>
                <a:ext cx="9144000" cy="3046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The traces of quadric surfaces are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𝐜𝐨𝐧𝐢𝐜𝐬</m:t>
                    </m:r>
                  </m:oMath>
                </a14:m>
                <a:r>
                  <a:rPr lang="en-US" sz="3200" b="1" dirty="0"/>
                  <a:t>. </a:t>
                </a:r>
                <a:endParaRPr lang="en-US" sz="3200" b="1" dirty="0" smtClean="0"/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These </a:t>
                </a:r>
                <a:r>
                  <a:rPr lang="en-US" sz="3200" b="1" dirty="0"/>
                  <a:t>traces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</a:t>
                </a:r>
                <a:r>
                  <a:rPr lang="en-US" sz="3200" b="1" dirty="0" smtClean="0"/>
                  <a:t>together with </a:t>
                </a:r>
                <a:r>
                  <a:rPr lang="en-US" sz="3200" b="1" dirty="0"/>
                  <a:t>the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𝐬𝐭𝐚𝐧𝐝𝐚𝐫𝐝</m:t>
                    </m:r>
                    <m:r>
                      <a:rPr lang="en-US" sz="3200" b="1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𝐟𝐨𝐫𝐦</m:t>
                    </m:r>
                  </m:oMath>
                </a14:m>
                <a:r>
                  <a:rPr lang="en-US" sz="3200" b="1" dirty="0"/>
                  <a:t> of the equation of each quadric surface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are shown </a:t>
                </a:r>
                <a:r>
                  <a:rPr lang="en-US" sz="3200" b="1" dirty="0" smtClean="0"/>
                  <a:t>in </a:t>
                </a:r>
                <a:r>
                  <a:rPr lang="en-US" sz="3200" b="1" dirty="0"/>
                  <a:t>the next </a:t>
                </a:r>
                <a:r>
                  <a:rPr lang="en-US" sz="3200" b="1" dirty="0" smtClean="0"/>
                  <a:t>several slides.</a:t>
                </a:r>
                <a:endParaRPr lang="en-US" sz="3200" b="1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0" y="3430012"/>
                <a:ext cx="9144000" cy="3046988"/>
              </a:xfrm>
              <a:prstGeom prst="rect">
                <a:avLst/>
              </a:prstGeom>
              <a:blipFill>
                <a:blip r:embed="rId3"/>
                <a:stretch>
                  <a:fillRect l="-1667" r="-1733" b="-32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86917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55121"/>
            <a:ext cx="9144000" cy="270254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57663"/>
            <a:ext cx="9144000" cy="4088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663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0" y="0"/>
            <a:ext cx="9142070" cy="336939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0" y="3339786"/>
            <a:ext cx="9142070" cy="3535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502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525" y="0"/>
            <a:ext cx="9153525" cy="367282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763" y="3648075"/>
            <a:ext cx="9148763" cy="3208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548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𝐍𝐨𝐭𝐞</m:t>
                    </m:r>
                  </m:oMath>
                </a14:m>
                <a:r>
                  <a:rPr lang="en-US" sz="3200" b="1" dirty="0" smtClean="0"/>
                  <a:t>: In </a:t>
                </a:r>
                <a:r>
                  <a:rPr lang="en-US" sz="3200" b="1" dirty="0"/>
                  <a:t>the </a:t>
                </a:r>
                <a:r>
                  <a:rPr lang="en-US" sz="3200" b="1" dirty="0" smtClean="0"/>
                  <a:t>figures above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 smtClean="0"/>
                  <a:t> </a:t>
                </a:r>
                <a:r>
                  <a:rPr lang="en-US" sz="3200" b="1" dirty="0"/>
                  <a:t>only one of several orientations of each </a:t>
                </a:r>
                <a:r>
                  <a:rPr lang="en-US" sz="3200" b="1" dirty="0" smtClean="0"/>
                  <a:t>quadric surface </a:t>
                </a:r>
                <a:r>
                  <a:rPr lang="en-US" sz="3200" b="1" dirty="0"/>
                  <a:t>is shown</a:t>
                </a:r>
                <a:r>
                  <a:rPr lang="en-US" sz="3200" b="1" dirty="0" smtClean="0"/>
                  <a:t>.</a:t>
                </a:r>
                <a:endParaRPr lang="en-US" sz="3200" b="1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1569660"/>
              </a:xfrm>
              <a:prstGeom prst="rect">
                <a:avLst/>
              </a:prstGeom>
              <a:blipFill>
                <a:blip r:embed="rId2"/>
                <a:stretch>
                  <a:fillRect l="-1667" r="-1667" b="-73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0" y="1806476"/>
            <a:ext cx="9144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200" b="1" dirty="0" smtClean="0"/>
              <a:t>When </a:t>
            </a:r>
            <a:r>
              <a:rPr lang="en-US" sz="3200" b="1" dirty="0"/>
              <a:t>the surface is oriented along a different </a:t>
            </a:r>
            <a:r>
              <a:rPr lang="en-US" sz="3200" b="1" dirty="0" smtClean="0"/>
              <a:t>axis</a:t>
            </a:r>
            <a:r>
              <a:rPr lang="en-US" sz="3200" b="1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,</a:t>
            </a:r>
            <a:r>
              <a:rPr lang="en-US" sz="3200" b="1" dirty="0" smtClean="0"/>
              <a:t> </a:t>
            </a:r>
            <a:r>
              <a:rPr lang="en-US" sz="3200" b="1" dirty="0"/>
              <a:t>its </a:t>
            </a:r>
            <a:r>
              <a:rPr lang="en-US" sz="3200" b="1" dirty="0" smtClean="0"/>
              <a:t>standard equation </a:t>
            </a:r>
            <a:r>
              <a:rPr lang="en-US" sz="3200" b="1" dirty="0"/>
              <a:t>will change </a:t>
            </a:r>
            <a:r>
              <a:rPr lang="en-US" sz="3200" b="1" dirty="0" smtClean="0"/>
              <a:t>accordingly.</a:t>
            </a:r>
            <a:endParaRPr lang="en-US" sz="32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4343400"/>
                <a:ext cx="9144000" cy="14942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To classify a quadric surface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 smtClean="0"/>
                  <a:t> begin by writing the equation of the surface in standard </a:t>
                </a:r>
                <a:r>
                  <a:rPr lang="en-US" sz="3200" b="1" dirty="0"/>
                  <a:t>form</a:t>
                </a:r>
                <a:r>
                  <a:rPr lang="en-US" sz="3200" b="1" dirty="0" smtClean="0"/>
                  <a:t>.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343400"/>
                <a:ext cx="9144000" cy="1494255"/>
              </a:xfrm>
              <a:prstGeom prst="rect">
                <a:avLst/>
              </a:prstGeom>
              <a:blipFill>
                <a:blip r:embed="rId3"/>
                <a:stretch>
                  <a:fillRect l="-1667" r="-1667" b="-122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72994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0" y="0"/>
                <a:ext cx="9144000" cy="22329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Then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determine several traces taken in the coordinate </a:t>
                </a:r>
                <a:r>
                  <a:rPr lang="en-US" sz="3200" b="1" dirty="0" smtClean="0"/>
                  <a:t>planes (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𝒙𝒚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 smtClean="0"/>
                  <a:t>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𝒙𝒛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 smtClean="0"/>
                  <a:t> and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𝒚𝒛</m:t>
                    </m:r>
                  </m:oMath>
                </a14:m>
                <a:r>
                  <a:rPr lang="en-US" sz="3200" b="1" dirty="0" smtClean="0"/>
                  <a:t>) or </a:t>
                </a:r>
                <a:r>
                  <a:rPr lang="en-US" sz="3200" b="1" dirty="0"/>
                  <a:t>taken </a:t>
                </a:r>
                <a:r>
                  <a:rPr lang="en-US" sz="3200" b="1" dirty="0" smtClean="0"/>
                  <a:t>in planes </a:t>
                </a:r>
                <a:r>
                  <a:rPr lang="en-US" sz="3200" b="1" dirty="0"/>
                  <a:t>that are parallel to the coordinate planes.</a:t>
                </a: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2232919"/>
              </a:xfrm>
              <a:prstGeom prst="rect">
                <a:avLst/>
              </a:prstGeom>
              <a:blipFill>
                <a:blip r:embed="rId2"/>
                <a:stretch>
                  <a:fillRect l="-1667" r="-1667" b="-81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68638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23250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𝐄𝐱𝐚𝐦𝐩𝐥𝐞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𝟐</m:t>
                    </m:r>
                  </m:oMath>
                </a14:m>
                <a:r>
                  <a:rPr lang="en-US" sz="3200" b="1" dirty="0" smtClean="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.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𝐒𝐤𝐞𝐭𝐜𝐡𝐢𝐧𝐠</m:t>
                    </m:r>
                    <m:r>
                      <a:rPr lang="en-US" sz="3200" b="1" i="0" dirty="0" smtClean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𝐚</m:t>
                    </m:r>
                    <m:r>
                      <a:rPr lang="en-US" sz="3200" b="1" i="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𝐐𝐮𝐚𝐝𝐫𝐢𝐜</m:t>
                    </m:r>
                    <m:r>
                      <a:rPr lang="en-US" sz="3200" b="1" i="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𝐒𝐮𝐫𝐟𝐚𝐜𝐞</m:t>
                    </m:r>
                  </m:oMath>
                </a14:m>
                <a:endParaRPr lang="en-US" sz="3200" b="1" dirty="0" smtClean="0">
                  <a:solidFill>
                    <a:srgbClr val="00B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Classify and sketch the </a:t>
                </a:r>
                <a:r>
                  <a:rPr lang="en-US" sz="3200" b="1" dirty="0" smtClean="0"/>
                  <a:t>surface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𝟒</m:t>
                      </m:r>
                      <m:sSup>
                        <m:sSup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𝟑</m:t>
                      </m:r>
                      <m:sSup>
                        <m:sSup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𝟏𝟐</m:t>
                      </m:r>
                      <m:sSup>
                        <m:sSup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𝟏𝟐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2325060"/>
              </a:xfrm>
              <a:prstGeom prst="rect">
                <a:avLst/>
              </a:prstGeom>
              <a:blipFill>
                <a:blip r:embed="rId2"/>
                <a:stretch>
                  <a:fillRect l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6820" y="2290783"/>
                <a:ext cx="9144000" cy="29069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𝐒𝐨𝐥𝐮𝐭𝐢𝐨𝐧</m:t>
                    </m:r>
                  </m:oMath>
                </a14:m>
                <a:r>
                  <a:rPr lang="en-US" sz="3200" b="1" dirty="0" smtClean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sz="2800" b="1" dirty="0" smtClean="0"/>
                  <a:t>Begin </a:t>
                </a:r>
                <a:r>
                  <a:rPr lang="en-US" sz="2800" b="1" dirty="0"/>
                  <a:t>by writing the equation in standard </a:t>
                </a:r>
                <a:r>
                  <a:rPr lang="en-US" sz="2800" b="1" dirty="0" smtClean="0"/>
                  <a:t>form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num>
                        <m:den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den>
                      </m:f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p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num>
                        <m:den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den>
                      </m:f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p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sz="2800" b="1" dirty="0" smtClean="0"/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𝐰𝐫𝐢𝐭𝐞</m:t>
                      </m:r>
                      <m:r>
                        <a:rPr lang="en-US" sz="2400" b="1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1" i="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𝐨𝐫𝐢𝐠𝐢𝐧𝐚𝐥</m:t>
                      </m:r>
                      <m:r>
                        <a:rPr lang="en-US" sz="2400" b="1" i="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1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𝐞𝐪𝐮𝐚𝐭𝐢𝐨𝐧</m:t>
                      </m:r>
                      <m:r>
                        <a:rPr lang="en-US" sz="2400" b="1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1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𝐚𝐧𝐝</m:t>
                      </m:r>
                      <m:r>
                        <a:rPr lang="en-US" sz="2400" b="1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1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𝐝𝐢𝐯𝐢𝐝𝐞</m:t>
                      </m:r>
                      <m:r>
                        <a:rPr lang="en-US" sz="2400" b="1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1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𝐛𝐲</m:t>
                      </m:r>
                      <m:r>
                        <a:rPr lang="en-US" sz="24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US" sz="24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𝟏𝟐</m:t>
                      </m:r>
                    </m:oMath>
                  </m:oMathPara>
                </a14:m>
                <a:endParaRPr lang="en-US" sz="2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0" y="2290783"/>
                <a:ext cx="9144000" cy="2906950"/>
              </a:xfrm>
              <a:prstGeom prst="rect">
                <a:avLst/>
              </a:prstGeom>
              <a:blipFill>
                <a:blip r:embed="rId3"/>
                <a:stretch>
                  <a:fillRect l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0" y="5443767"/>
                <a:ext cx="9144000" cy="14142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spcBef>
                    <a:spcPts val="6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p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num>
                        <m:den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𝟒</m:t>
                          </m:r>
                        </m:den>
                      </m:f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num>
                        <m:den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𝟑</m:t>
                          </m:r>
                        </m:den>
                      </m:f>
                      <m:r>
                        <a:rPr lang="en-US" sz="2800" b="1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p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num>
                        <m:den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den>
                      </m:f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1" i="1"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sz="2800" b="1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 b="1" i="0" dirty="0" smtClean="0">
                          <a:solidFill>
                            <a:srgbClr val="FF0000"/>
                          </a:solidFill>
                        </a:rPr>
                        <m:t>standard</m:t>
                      </m:r>
                      <m:r>
                        <m:rPr>
                          <m:nor/>
                        </m:rPr>
                        <a:rPr lang="en-US" sz="2400" b="1" i="0" dirty="0" smtClean="0">
                          <a:solidFill>
                            <a:srgbClr val="FF000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 b="1" i="0" dirty="0" smtClean="0">
                          <a:solidFill>
                            <a:srgbClr val="FF0000"/>
                          </a:solidFill>
                        </a:rPr>
                        <m:t>form</m:t>
                      </m:r>
                    </m:oMath>
                  </m:oMathPara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443767"/>
                <a:ext cx="9144000" cy="141423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0557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2971800"/>
            <a:ext cx="9150820" cy="6858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80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48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Surfaces in Space</a:t>
            </a:r>
            <a:endParaRPr lang="en-US" sz="48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49005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25237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𝐒𝐨𝐥𝐮𝐭𝐢𝐨𝐧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𝐜𝐨𝐧𝐭𝐢𝐧𝐮𝐞𝐝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b="1" dirty="0" smtClean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sz="2800" b="1" dirty="0" smtClean="0"/>
                  <a:t>From </a:t>
                </a:r>
                <a:r>
                  <a:rPr lang="en-US" sz="2800" b="1" dirty="0"/>
                  <a:t>the table on </a:t>
                </a:r>
                <a:r>
                  <a:rPr lang="en-US" sz="2800" b="1" dirty="0" smtClean="0"/>
                  <a:t>previous slides</a:t>
                </a:r>
                <a14:m>
                  <m:oMath xmlns:m="http://schemas.openxmlformats.org/officeDocument/2006/math">
                    <m:r>
                      <a:rPr lang="en-US" sz="28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800" b="1" dirty="0" smtClean="0"/>
                  <a:t> </a:t>
                </a:r>
                <a:r>
                  <a:rPr lang="en-US" sz="2800" b="1" dirty="0"/>
                  <a:t>you can conclude that the surface is a </a:t>
                </a:r>
                <a14:m>
                  <m:oMath xmlns:m="http://schemas.openxmlformats.org/officeDocument/2006/math">
                    <m:r>
                      <a:rPr lang="en-US" sz="28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𝐡𝐲𝐩𝐞𝐫𝐛𝐨𝐥𝐨𝐢𝐝</m:t>
                    </m:r>
                    <m:r>
                      <a:rPr lang="en-US" sz="28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𝐨𝐟</m:t>
                    </m:r>
                    <m:r>
                      <a:rPr lang="en-US" sz="28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1" i="0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𝐭𝐰𝐨</m:t>
                    </m:r>
                    <m:r>
                      <a:rPr lang="en-US" sz="2800" b="1" i="0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1" i="0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𝐬𝐡𝐞𝐞𝐭𝐬</m:t>
                    </m:r>
                  </m:oMath>
                </a14:m>
                <a:r>
                  <a:rPr lang="en-US" sz="2800" b="1" dirty="0"/>
                  <a:t> with the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2800" b="1" dirty="0" smtClean="0"/>
                  <a:t>axis </a:t>
                </a:r>
                <a:r>
                  <a:rPr lang="en-US" sz="2800" b="1" dirty="0"/>
                  <a:t>as </a:t>
                </a:r>
                <a:r>
                  <a:rPr lang="en-US" sz="2800" b="1" dirty="0" smtClean="0"/>
                  <a:t>the orientation of the hyperboloid.</a:t>
                </a:r>
                <a:endParaRPr lang="en-US" sz="2800" b="1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2523768"/>
              </a:xfrm>
              <a:prstGeom prst="rect">
                <a:avLst/>
              </a:prstGeom>
              <a:blipFill>
                <a:blip r:embed="rId2"/>
                <a:stretch>
                  <a:fillRect l="-1333" r="-1333" b="-31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6820" y="2614180"/>
                <a:ext cx="9144000" cy="24150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2800" b="1" dirty="0" smtClean="0"/>
                  <a:t>To sketch the graph of this surface</a:t>
                </a:r>
                <a14:m>
                  <m:oMath xmlns:m="http://schemas.openxmlformats.org/officeDocument/2006/math">
                    <m:r>
                      <a:rPr lang="en-US" sz="28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800" b="1" dirty="0" smtClean="0"/>
                  <a:t> it helps to find </a:t>
                </a:r>
                <a:r>
                  <a:rPr lang="en-US" sz="2800" b="1" dirty="0"/>
                  <a:t>the traces in the coordinate </a:t>
                </a:r>
                <a:r>
                  <a:rPr lang="en-US" sz="2800" b="1" dirty="0" smtClean="0"/>
                  <a:t>planes: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𝒙𝒚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2800" b="1" dirty="0" smtClean="0"/>
                  <a:t>trace (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𝒛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sz="2800" b="1" dirty="0" smtClean="0"/>
                  <a:t>): 	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p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num>
                      <m:den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𝟒</m:t>
                        </m:r>
                      </m:den>
                    </m:f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num>
                      <m:den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</m:den>
                    </m:f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2800" b="1" dirty="0" smtClean="0"/>
                  <a:t> 		</a:t>
                </a:r>
                <a:r>
                  <a:rPr lang="en-US" sz="2400" b="1" dirty="0" smtClean="0">
                    <a:solidFill>
                      <a:srgbClr val="FF0000"/>
                    </a:solidFill>
                  </a:rPr>
                  <a:t>hyperbola</a:t>
                </a:r>
                <a:endParaRPr lang="en-US" sz="28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0" y="2614180"/>
                <a:ext cx="9144000" cy="2415020"/>
              </a:xfrm>
              <a:prstGeom prst="rect">
                <a:avLst/>
              </a:prstGeom>
              <a:blipFill>
                <a:blip r:embed="rId3"/>
                <a:stretch>
                  <a:fillRect l="-1333" r="-14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0" y="5088404"/>
                <a:ext cx="9144000" cy="778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𝒙𝒛</m:t>
                    </m:r>
                    <m:r>
                      <a:rPr lang="en-US" sz="2800" b="1" i="1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2800" b="1" dirty="0"/>
                  <a:t>trace (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sz="2800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sz="2800" b="1" dirty="0"/>
                  <a:t>): 	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800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num>
                      <m:den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</m:den>
                    </m:f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8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800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  <m:sup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num>
                      <m:den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den>
                    </m:f>
                    <m:r>
                      <a:rPr lang="en-US" sz="2800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800" b="1" i="1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2800" b="1" dirty="0"/>
                  <a:t> </a:t>
                </a:r>
                <a:r>
                  <a:rPr lang="en-US" sz="2800" b="1" dirty="0" smtClean="0"/>
                  <a:t>	</a:t>
                </a:r>
                <a:r>
                  <a:rPr lang="en-US" sz="2400" b="1" dirty="0" smtClean="0">
                    <a:solidFill>
                      <a:srgbClr val="FF0000"/>
                    </a:solidFill>
                  </a:rPr>
                  <a:t>no trace</a:t>
                </a:r>
                <a:endParaRPr lang="en-US" sz="2800" b="1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088404"/>
                <a:ext cx="9144000" cy="778996"/>
              </a:xfrm>
              <a:prstGeom prst="rect">
                <a:avLst/>
              </a:prstGeom>
              <a:blipFill>
                <a:blip r:embed="rId4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0" y="6079004"/>
                <a:ext cx="9144000" cy="778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𝒚𝒛</m:t>
                    </m:r>
                    <m:r>
                      <a:rPr lang="en-US" sz="2800" b="1" i="1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2800" b="1" dirty="0"/>
                  <a:t>trace (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800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sz="2800" b="1" dirty="0"/>
                  <a:t>): 	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800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p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num>
                      <m:den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𝟒</m:t>
                        </m:r>
                      </m:den>
                    </m:f>
                    <m:r>
                      <a:rPr lang="en-US" sz="2800" b="1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28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800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  <m:sup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num>
                      <m:den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den>
                    </m:f>
                    <m:r>
                      <a:rPr lang="en-US" sz="2800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2800" b="1" dirty="0"/>
                  <a:t> 		</a:t>
                </a:r>
                <a:r>
                  <a:rPr lang="en-US" sz="2400" b="1" dirty="0" smtClean="0">
                    <a:solidFill>
                      <a:srgbClr val="FF0000"/>
                    </a:solidFill>
                  </a:rPr>
                  <a:t>hyperbola</a:t>
                </a:r>
                <a:endParaRPr lang="en-US" sz="2800" b="1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6079004"/>
                <a:ext cx="9144000" cy="778996"/>
              </a:xfrm>
              <a:prstGeom prst="rect">
                <a:avLst/>
              </a:prstGeom>
              <a:blipFill>
                <a:blip r:embed="rId5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73664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𝐒𝐨𝐥𝐮𝐭𝐢𝐨𝐧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𝐜𝐨𝐧𝐭𝐢𝐧𝐮𝐞𝐝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b="1" dirty="0" smtClean="0"/>
                  <a:t> 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The </a:t>
                </a:r>
                <a:r>
                  <a:rPr lang="en-US" sz="3200" b="1" dirty="0"/>
                  <a:t>graph is shown in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𝐅𝐢𝐠𝐮𝐫𝐞</m:t>
                    </m:r>
                    <m:r>
                      <a:rPr lang="en-US" sz="32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𝟓</m:t>
                    </m:r>
                  </m:oMath>
                </a14:m>
                <a:r>
                  <a:rPr lang="en-US" sz="3200" b="1" dirty="0" smtClean="0"/>
                  <a:t>.</a:t>
                </a:r>
                <a:endParaRPr lang="en-US" sz="3200" b="1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1323439"/>
              </a:xfrm>
              <a:prstGeom prst="rect">
                <a:avLst/>
              </a:prstGeom>
              <a:blipFill>
                <a:blip r:embed="rId2"/>
                <a:stretch>
                  <a:fillRect l="-1667" b="-87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7125" y="1400175"/>
            <a:ext cx="5476875" cy="5457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089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23250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𝐄𝐱𝐚𝐦𝐩𝐥𝐞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𝟑</m:t>
                    </m:r>
                  </m:oMath>
                </a14:m>
                <a:r>
                  <a:rPr lang="en-US" sz="3200" b="1" dirty="0" smtClean="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.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𝐒𝐤𝐞𝐭𝐜𝐡𝐢𝐧𝐠</m:t>
                    </m:r>
                    <m:r>
                      <a:rPr lang="en-US" sz="3200" b="1" i="0" dirty="0" smtClean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𝐚</m:t>
                    </m:r>
                    <m:r>
                      <a:rPr lang="en-US" sz="3200" b="1" i="0" dirty="0" smtClean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𝐐𝐮𝐚𝐝𝐫𝐢𝐜</m:t>
                    </m:r>
                    <m:r>
                      <a:rPr lang="en-US" sz="3200" b="1" i="0" dirty="0" smtClean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𝐒𝐮𝐫𝐟𝐚𝐜𝐞</m:t>
                    </m:r>
                  </m:oMath>
                </a14:m>
                <a:endParaRPr lang="en-US" sz="3200" b="1" dirty="0">
                  <a:solidFill>
                    <a:srgbClr val="00B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Classify and sketch the </a:t>
                </a:r>
                <a:r>
                  <a:rPr lang="en-US" sz="3200" b="1" dirty="0" smtClean="0"/>
                  <a:t>surface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𝟒</m:t>
                      </m:r>
                      <m:sSup>
                        <m:sSup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2325060"/>
              </a:xfrm>
              <a:prstGeom prst="rect">
                <a:avLst/>
              </a:prstGeom>
              <a:blipFill>
                <a:blip r:embed="rId2"/>
                <a:stretch>
                  <a:fillRect l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0" y="2438400"/>
                <a:ext cx="9144000" cy="21066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𝐒𝐨𝐥𝐮𝐭𝐢𝐨𝐧</m:t>
                    </m:r>
                  </m:oMath>
                </a14:m>
                <a:r>
                  <a:rPr lang="en-US" sz="2800" b="1" dirty="0" smtClean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sz="2800" b="1" dirty="0" smtClean="0"/>
                  <a:t>Because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2800" b="1" dirty="0" smtClean="0"/>
                  <a:t> </a:t>
                </a:r>
                <a:r>
                  <a:rPr lang="en-US" sz="2800" b="1" dirty="0"/>
                  <a:t>is raised only to the first power</a:t>
                </a:r>
                <a14:m>
                  <m:oMath xmlns:m="http://schemas.openxmlformats.org/officeDocument/2006/math">
                    <m:r>
                      <a:rPr lang="en-US" sz="28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800" b="1" dirty="0"/>
                  <a:t> the surface is a paraboloid.</a:t>
                </a: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438400"/>
                <a:ext cx="9144000" cy="2106667"/>
              </a:xfrm>
              <a:prstGeom prst="rect">
                <a:avLst/>
              </a:prstGeom>
              <a:blipFill>
                <a:blip r:embed="rId3"/>
                <a:stretch>
                  <a:fillRect l="-1333" r="-1333" b="-37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6820" y="4659655"/>
                <a:ext cx="9144000" cy="20459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2800" b="1" dirty="0" smtClean="0"/>
                  <a:t>The axis </a:t>
                </a:r>
                <a:r>
                  <a:rPr lang="en-US" sz="2800" b="1" dirty="0"/>
                  <a:t>of the paraboloid is the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2800" b="1" dirty="0" smtClean="0"/>
                  <a:t>axis</a:t>
                </a:r>
                <a:r>
                  <a:rPr lang="en-US" sz="2800" b="1" dirty="0"/>
                  <a:t>. </a:t>
                </a:r>
                <a:endParaRPr lang="en-US" sz="2800" b="1" dirty="0" smtClean="0"/>
              </a:p>
              <a:p>
                <a:pPr algn="just">
                  <a:lnSpc>
                    <a:spcPct val="150000"/>
                  </a:lnSpc>
                </a:pPr>
                <a:r>
                  <a:rPr lang="en-US" sz="2800" b="1" dirty="0" smtClean="0"/>
                  <a:t>In </a:t>
                </a:r>
                <a:r>
                  <a:rPr lang="en-US" sz="2800" b="1" dirty="0"/>
                  <a:t>standard form</a:t>
                </a:r>
                <a14:m>
                  <m:oMath xmlns:m="http://schemas.openxmlformats.org/officeDocument/2006/math">
                    <m:r>
                      <a:rPr lang="en-US" sz="28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800" b="1" dirty="0"/>
                  <a:t> the equation </a:t>
                </a:r>
                <a:r>
                  <a:rPr lang="en-US" sz="2800" b="1" dirty="0" smtClean="0"/>
                  <a:t>is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𝟒</m:t>
                      </m:r>
                      <m:sSup>
                        <m:sSup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p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</m:oMath>
                  </m:oMathPara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0" y="4659655"/>
                <a:ext cx="9144000" cy="2045945"/>
              </a:xfrm>
              <a:prstGeom prst="rect">
                <a:avLst/>
              </a:prstGeom>
              <a:blipFill>
                <a:blip r:embed="rId4"/>
                <a:stretch>
                  <a:fillRect l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92931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0" y="0"/>
                <a:ext cx="9144000" cy="21382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𝐒𝐨𝐥𝐮𝐭𝐢𝐨𝐧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𝐜𝐨𝐧𝐭𝐢𝐧𝐮𝐞𝐝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b="1" dirty="0" smtClean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sz="2800" b="1" dirty="0" smtClean="0"/>
                  <a:t>Some convenient traces are as follows: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𝒙𝒚</m:t>
                    </m:r>
                    <m:r>
                      <a:rPr lang="en-US" sz="2800" b="1" i="1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2800" b="1" dirty="0"/>
                  <a:t>trace (</a:t>
                </a:r>
                <a14:m>
                  <m:oMath xmlns:m="http://schemas.openxmlformats.org/officeDocument/2006/math">
                    <m:r>
                      <a:rPr lang="en-US" sz="2800" b="1" i="1">
                        <a:latin typeface="Cambria Math" panose="02040503050406030204" pitchFamily="18" charset="0"/>
                      </a:rPr>
                      <m:t>𝒛</m:t>
                    </m:r>
                    <m:r>
                      <a:rPr lang="en-US" sz="2800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sz="2800" b="1" dirty="0"/>
                  <a:t>): 	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p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sz="2800" b="1" dirty="0"/>
                  <a:t> 		</a:t>
                </a:r>
                <a:r>
                  <a:rPr lang="en-US" sz="2400" b="1" dirty="0" smtClean="0">
                    <a:solidFill>
                      <a:srgbClr val="FF0000"/>
                    </a:solidFill>
                  </a:rPr>
                  <a:t>parabola</a:t>
                </a:r>
                <a:endParaRPr lang="en-US" sz="28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2138278"/>
              </a:xfrm>
              <a:prstGeom prst="rect">
                <a:avLst/>
              </a:prstGeom>
              <a:blipFill>
                <a:blip r:embed="rId2"/>
                <a:stretch>
                  <a:fillRect l="-1333" b="-3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6820" y="2438834"/>
                <a:ext cx="9144000" cy="5329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𝒙𝒛</m:t>
                    </m:r>
                    <m:r>
                      <a:rPr lang="en-US" sz="2800" b="1" i="1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2800" b="1" dirty="0"/>
                  <a:t>trace (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sz="2800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sz="2800" b="1" dirty="0"/>
                  <a:t>): 	</a:t>
                </a:r>
                <a14:m>
                  <m:oMath xmlns:m="http://schemas.openxmlformats.org/officeDocument/2006/math">
                    <m:r>
                      <a:rPr lang="en-US" sz="2800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800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𝟒</m:t>
                    </m:r>
                    <m:sSup>
                      <m:sSupPr>
                        <m:ctrlPr>
                          <a:rPr lang="en-US" sz="28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p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sz="2800" b="1" dirty="0"/>
                  <a:t> 		</a:t>
                </a:r>
                <a:r>
                  <a:rPr lang="en-US" sz="2400" b="1" dirty="0" smtClean="0">
                    <a:solidFill>
                      <a:srgbClr val="FF0000"/>
                    </a:solidFill>
                  </a:rPr>
                  <a:t>parabola</a:t>
                </a:r>
                <a:endParaRPr lang="en-US" sz="28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0" y="2438834"/>
                <a:ext cx="9144000" cy="532966"/>
              </a:xfrm>
              <a:prstGeom prst="rect">
                <a:avLst/>
              </a:prstGeom>
              <a:blipFill>
                <a:blip r:embed="rId3"/>
                <a:stretch>
                  <a:fillRect t="-9091" b="-306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0" y="3337856"/>
                <a:ext cx="9144000" cy="7769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2800" b="1" dirty="0" smtClean="0"/>
                  <a:t>Parallel to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𝒚𝒛</m:t>
                    </m:r>
                    <m:r>
                      <a:rPr lang="en-US" sz="2800" b="1" i="1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2800" b="1" dirty="0" smtClean="0"/>
                  <a:t>plane </a:t>
                </a:r>
                <a:r>
                  <a:rPr lang="en-US" sz="2800" b="1" dirty="0"/>
                  <a:t>(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800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𝟒</m:t>
                    </m:r>
                  </m:oMath>
                </a14:m>
                <a:r>
                  <a:rPr lang="en-US" sz="2800" b="1" dirty="0"/>
                  <a:t>): 	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p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num>
                      <m:den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𝟒</m:t>
                        </m:r>
                      </m:den>
                    </m:f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800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  <m:sup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num>
                      <m:den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den>
                    </m:f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2800" b="1" dirty="0"/>
                  <a:t> 	</a:t>
                </a:r>
                <a:r>
                  <a:rPr lang="en-US" sz="2800" b="1" dirty="0" smtClean="0"/>
                  <a:t>     </a:t>
                </a:r>
                <a:r>
                  <a:rPr lang="en-US" sz="2400" b="1" dirty="0" smtClean="0">
                    <a:solidFill>
                      <a:srgbClr val="FF0000"/>
                    </a:solidFill>
                  </a:rPr>
                  <a:t>ellipse</a:t>
                </a:r>
                <a:endParaRPr lang="en-US" sz="28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337856"/>
                <a:ext cx="9144000" cy="776944"/>
              </a:xfrm>
              <a:prstGeom prst="rect">
                <a:avLst/>
              </a:prstGeom>
              <a:blipFill>
                <a:blip r:embed="rId4"/>
                <a:stretch>
                  <a:fillRect l="-1333" b="-102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3626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3046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𝐒𝐨𝐥𝐮𝐭𝐢𝐨𝐧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𝐜𝐨𝐧𝐭𝐢𝐧𝐮𝐞𝐝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b="1" dirty="0" smtClean="0"/>
                  <a:t> 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The </a:t>
                </a:r>
                <a:r>
                  <a:rPr lang="en-US" sz="3200" b="1" dirty="0"/>
                  <a:t>graph is </a:t>
                </a:r>
                <a:endParaRPr lang="en-US" sz="3200" b="1" dirty="0" smtClean="0"/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shown </a:t>
                </a:r>
                <a:r>
                  <a:rPr lang="en-US" sz="3200" b="1" dirty="0"/>
                  <a:t>in </a:t>
                </a:r>
                <a:endParaRPr lang="en-US" sz="3200" b="1" dirty="0" smtClean="0"/>
              </a:p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𝐅𝐢𝐠𝐮𝐫𝐞</m:t>
                    </m:r>
                    <m:r>
                      <a:rPr lang="en-US" sz="32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𝟔</m:t>
                    </m:r>
                  </m:oMath>
                </a14:m>
                <a:r>
                  <a:rPr lang="en-US" sz="3200" b="1" dirty="0" smtClean="0"/>
                  <a:t>.</a:t>
                </a:r>
                <a:endParaRPr lang="en-US" sz="3200" b="1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3046988"/>
              </a:xfrm>
              <a:prstGeom prst="rect">
                <a:avLst/>
              </a:prstGeom>
              <a:blipFill>
                <a:blip r:embed="rId2"/>
                <a:stretch>
                  <a:fillRect l="-1667" b="-32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8075" y="1047750"/>
            <a:ext cx="5495925" cy="581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055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53876"/>
                <a:ext cx="9144000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Some second</a:t>
                </a:r>
                <a:r>
                  <a:rPr lang="en-US" sz="3200" b="1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-</a:t>
                </a:r>
                <a:r>
                  <a:rPr lang="en-US" sz="3200" b="1" dirty="0" smtClean="0"/>
                  <a:t>degree equations in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 smtClean="0"/>
                  <a:t>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 smtClean="0"/>
                  <a:t> and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r>
                  <a:rPr lang="en-US" sz="3200" b="1" dirty="0" smtClean="0"/>
                  <a:t> </a:t>
                </a:r>
                <a:r>
                  <a:rPr lang="en-US" sz="3200" b="1" dirty="0"/>
                  <a:t>do not represent any of the basic </a:t>
                </a:r>
                <a:r>
                  <a:rPr lang="en-US" sz="3200" b="1" dirty="0" smtClean="0"/>
                  <a:t>types of </a:t>
                </a:r>
                <a:r>
                  <a:rPr lang="en-US" sz="3200" b="1" dirty="0"/>
                  <a:t>quadric surfaces</a:t>
                </a:r>
                <a:r>
                  <a:rPr lang="en-US" sz="3200" b="1" dirty="0" smtClean="0"/>
                  <a:t>.</a:t>
                </a:r>
                <a:endParaRPr lang="en-US" sz="3200" b="1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3876"/>
                <a:ext cx="9144000" cy="2308324"/>
              </a:xfrm>
              <a:prstGeom prst="rect">
                <a:avLst/>
              </a:prstGeom>
              <a:blipFill>
                <a:blip r:embed="rId2"/>
                <a:stretch>
                  <a:fillRect l="-1667" r="-1667" b="-44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6820" y="4608345"/>
                <a:ext cx="9144000" cy="22496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The graph of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sz="3200" b="1" dirty="0" smtClean="0"/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is a right circular cylinder.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0" y="4608345"/>
                <a:ext cx="9144000" cy="2249655"/>
              </a:xfrm>
              <a:prstGeom prst="rect">
                <a:avLst/>
              </a:prstGeom>
              <a:blipFill>
                <a:blip r:embed="rId3"/>
                <a:stretch>
                  <a:fillRect l="-1667" b="-81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0" y="2323140"/>
                <a:ext cx="9144000" cy="23250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For </a:t>
                </a:r>
                <a:r>
                  <a:rPr lang="en-US" sz="3200" b="1" dirty="0"/>
                  <a:t>example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the graph </a:t>
                </a:r>
                <a:r>
                  <a:rPr lang="en-US" sz="3200" b="1" dirty="0" smtClean="0"/>
                  <a:t>of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sz="3200" b="1" dirty="0" smtClean="0"/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is a single </a:t>
                </a:r>
                <a:r>
                  <a:rPr lang="en-US" sz="3200" b="1" dirty="0" smtClean="0"/>
                  <a:t>point.</a:t>
                </a:r>
                <a:endParaRPr lang="en-US" sz="3200" b="1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323140"/>
                <a:ext cx="9144000" cy="2325060"/>
              </a:xfrm>
              <a:prstGeom prst="rect">
                <a:avLst/>
              </a:prstGeom>
              <a:blipFill>
                <a:blip r:embed="rId4"/>
                <a:stretch>
                  <a:fillRect l="-1667" b="-44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04824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0" y="0"/>
                <a:ext cx="9144000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For a quadric surface not centered at the origin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you can form the </a:t>
                </a:r>
                <a:r>
                  <a:rPr lang="en-US" sz="3200" b="1" dirty="0" smtClean="0"/>
                  <a:t>standard equation </a:t>
                </a:r>
                <a:r>
                  <a:rPr lang="en-US" sz="3200" b="1" dirty="0"/>
                  <a:t>by completing the </a:t>
                </a:r>
                <a:r>
                  <a:rPr lang="en-US" sz="3200" b="1" dirty="0" smtClean="0"/>
                  <a:t>square.</a:t>
                </a:r>
                <a:endParaRPr lang="en-US" sz="3200" b="1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2308324"/>
              </a:xfrm>
              <a:prstGeom prst="rect">
                <a:avLst/>
              </a:prstGeom>
              <a:blipFill rotWithShape="0">
                <a:blip r:embed="rId2"/>
                <a:stretch>
                  <a:fillRect l="-1667" r="-1667" b="-44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3276600"/>
                <a:ext cx="9144000" cy="30637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𝐄𝐱𝐚𝐦𝐩𝐥𝐞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𝟒</m:t>
                    </m:r>
                  </m:oMath>
                </a14:m>
                <a:r>
                  <a:rPr lang="en-US" sz="3200" b="1" dirty="0" smtClean="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.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𝐀</m:t>
                    </m:r>
                    <m:r>
                      <a:rPr lang="en-US" sz="3200" b="1" i="0" dirty="0" smtClean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𝐐𝐮𝐚𝐝𝐫𝐢𝐜</m:t>
                    </m:r>
                    <m:r>
                      <a:rPr lang="en-US" sz="3200" b="1" i="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𝐒𝐮𝐫𝐟𝐚𝐜𝐞</m:t>
                    </m:r>
                    <m:r>
                      <a:rPr lang="en-US" sz="3200" b="1" i="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𝐍𝐨𝐭</m:t>
                    </m:r>
                    <m:r>
                      <a:rPr lang="en-US" sz="3200" b="1" i="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𝐂𝐞𝐧𝐭𝐞𝐫𝐞𝐝</m:t>
                    </m:r>
                    <m:r>
                      <a:rPr lang="en-US" sz="3200" b="1" i="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3200" b="1" i="0" dirty="0" smtClean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𝐚𝐭</m:t>
                      </m:r>
                      <m:r>
                        <a:rPr lang="en-US" sz="3200" b="1" i="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i="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𝐭𝐡𝐞</m:t>
                      </m:r>
                      <m:r>
                        <a:rPr lang="en-US" sz="3200" b="1" i="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i="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𝐎𝐫𝐢𝐠𝐢𝐧</m:t>
                      </m:r>
                    </m:oMath>
                  </m:oMathPara>
                </a14:m>
                <a:endParaRPr lang="en-US" sz="3200" b="1" dirty="0" smtClean="0">
                  <a:solidFill>
                    <a:srgbClr val="00B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Classify and sketch the </a:t>
                </a:r>
                <a:r>
                  <a:rPr lang="en-US" sz="3200" b="1" dirty="0" smtClean="0"/>
                  <a:t>surface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𝟐</m:t>
                      </m:r>
                      <m:sSup>
                        <m:sSup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𝒛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276600"/>
                <a:ext cx="9144000" cy="3063724"/>
              </a:xfrm>
              <a:prstGeom prst="rect">
                <a:avLst/>
              </a:prstGeom>
              <a:blipFill>
                <a:blip r:embed="rId3"/>
                <a:stretch>
                  <a:fillRect l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67977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6820" y="0"/>
                <a:ext cx="9144000" cy="2206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𝐒𝐨𝐥𝐮𝐭𝐢𝐨𝐧</m:t>
                    </m:r>
                  </m:oMath>
                </a14:m>
                <a:r>
                  <a:rPr lang="en-US" sz="2800" b="1" dirty="0" smtClean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sz="2800" b="1" dirty="0"/>
                  <a:t>Begin by grouping </a:t>
                </a:r>
                <a:r>
                  <a:rPr lang="en-US" sz="2800" b="1" dirty="0" smtClean="0"/>
                  <a:t>terms </a:t>
                </a:r>
                <a:r>
                  <a:rPr lang="en-US" sz="2800" b="1" dirty="0"/>
                  <a:t>and factoring where </a:t>
                </a:r>
                <a:r>
                  <a:rPr lang="en-US" sz="2800" b="1" dirty="0" smtClean="0"/>
                  <a:t>possible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e>
                      </m:d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𝟐</m:t>
                      </m:r>
                      <m:d>
                        <m:d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p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e>
                      </m:d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p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𝒛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e>
                      </m:d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𝟑</m:t>
                      </m:r>
                    </m:oMath>
                  </m:oMathPara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0" y="0"/>
                <a:ext cx="9144000" cy="2206886"/>
              </a:xfrm>
              <a:prstGeom prst="rect">
                <a:avLst/>
              </a:prstGeom>
              <a:blipFill>
                <a:blip r:embed="rId2"/>
                <a:stretch>
                  <a:fillRect l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0" y="2417978"/>
                <a:ext cx="9144000" cy="14682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𝟒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e>
                      </m:d>
                      <m:r>
                        <a:rPr lang="en-US" sz="2800" b="1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1" i="1">
                          <a:latin typeface="Cambria Math" panose="02040503050406030204" pitchFamily="18" charset="0"/>
                        </a:rPr>
                        <m:t>𝟐</m:t>
                      </m:r>
                      <m:d>
                        <m:d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p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en-US" sz="2800" b="1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p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𝒛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en-US" sz="2800" b="1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800" b="1" i="1" dirty="0" smtClean="0">
                  <a:latin typeface="Cambria Math" panose="02040503050406030204" pitchFamily="18" charset="0"/>
                </a:endParaRP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1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b="1" i="1"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417978"/>
                <a:ext cx="9144000" cy="146822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0" y="4191000"/>
                <a:ext cx="9144000" cy="5329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e>
                          </m:d>
                        </m:e>
                        <m:sup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𝟐</m:t>
                      </m:r>
                      <m:sSup>
                        <m:sSup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d>
                        </m:e>
                        <m:sup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d>
                        </m:e>
                        <m:sup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𝟒</m:t>
                      </m:r>
                    </m:oMath>
                  </m:oMathPara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191000"/>
                <a:ext cx="9144000" cy="53296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0" y="5207064"/>
                <a:ext cx="9144000" cy="9651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  <m: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num>
                        <m:den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den>
                      </m:f>
                      <m:r>
                        <a:rPr lang="en-US" sz="2800" b="1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  <m: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num>
                        <m:den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  <m:r>
                        <a:rPr lang="en-US" sz="2800" b="1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  <m: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num>
                        <m:den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den>
                      </m:f>
                      <m:r>
                        <a:rPr lang="en-US" sz="28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207064"/>
                <a:ext cx="9144000" cy="96513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29862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4495800" cy="67403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𝐒𝐨𝐥𝐮𝐭𝐢𝐨𝐧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𝐜𝐨𝐧𝐭𝐢𝐧𝐮𝐞𝐝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b="1" dirty="0" smtClean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From this </a:t>
                </a:r>
                <a:r>
                  <a:rPr lang="en-US" sz="3200" b="1" dirty="0" smtClean="0"/>
                  <a:t>equation</a:t>
                </a:r>
                <a:r>
                  <a:rPr lang="en-US" sz="3200" b="1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 smtClean="0"/>
                  <a:t> </a:t>
                </a:r>
                <a:r>
                  <a:rPr lang="en-US" sz="3200" b="1" dirty="0"/>
                  <a:t>you can see that the quadric surface is an ellipsoid that is </a:t>
                </a:r>
                <a:r>
                  <a:rPr lang="en-US" sz="3200" b="1" dirty="0" smtClean="0"/>
                  <a:t>centered at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,−</m:t>
                        </m:r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</m:oMath>
                </a14:m>
                <a:r>
                  <a:rPr lang="en-US" sz="3200" b="1" dirty="0" smtClean="0"/>
                  <a:t>. </a:t>
                </a:r>
              </a:p>
              <a:p>
                <a:pPr algn="just">
                  <a:lnSpc>
                    <a:spcPct val="150000"/>
                  </a:lnSpc>
                </a:pPr>
                <a:endParaRPr lang="en-US" sz="3200" b="1" dirty="0" smtClean="0"/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Its </a:t>
                </a:r>
                <a:r>
                  <a:rPr lang="en-US" sz="3200" b="1" dirty="0"/>
                  <a:t>graph is shown in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𝐅𝐢𝐠𝐮𝐫𝐞</m:t>
                    </m:r>
                    <m:r>
                      <a:rPr lang="en-US" sz="32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𝟕</m:t>
                    </m:r>
                  </m:oMath>
                </a14:m>
                <a:r>
                  <a:rPr lang="en-US" sz="3200" b="1" dirty="0" smtClean="0"/>
                  <a:t>.</a:t>
                </a:r>
                <a:endParaRPr lang="en-US" sz="3200" b="1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4495800" cy="6740307"/>
              </a:xfrm>
              <a:prstGeom prst="rect">
                <a:avLst/>
              </a:prstGeom>
              <a:blipFill>
                <a:blip r:embed="rId2"/>
                <a:stretch>
                  <a:fillRect l="-3388" r="-3252" b="-9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5551" y="1066800"/>
            <a:ext cx="4408449" cy="57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841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59708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1" i="0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𝐓𝐞𝐜𝐡𝐧𝐨𝐥𝐨𝐠𝐢𝐜𝐚𝐥</m:t>
                      </m:r>
                      <m:r>
                        <a:rPr lang="en-US" sz="3600" b="1" i="0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600" b="1" i="0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𝐍𝐨𝐭𝐞</m:t>
                      </m:r>
                    </m:oMath>
                  </m:oMathPara>
                </a14:m>
                <a:endParaRPr lang="en-US" sz="3200" b="1" dirty="0" smtClean="0">
                  <a:solidFill>
                    <a:srgbClr val="00B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A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3200" b="1" dirty="0"/>
                  <a:t>D graphing utility can help you visualize a surface </a:t>
                </a:r>
                <a:r>
                  <a:rPr lang="en-US" sz="3200" b="1" dirty="0" smtClean="0"/>
                  <a:t>in space. 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Such </a:t>
                </a:r>
                <a:r>
                  <a:rPr lang="en-US" sz="3200" b="1" dirty="0"/>
                  <a:t>a graphing utility may create a three</a:t>
                </a:r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-</a:t>
                </a:r>
                <a:r>
                  <a:rPr lang="en-US" sz="3200" b="1" dirty="0"/>
                  <a:t>dimensional graph by </a:t>
                </a:r>
                <a:r>
                  <a:rPr lang="en-US" sz="3200" b="1" dirty="0" smtClean="0"/>
                  <a:t>sketching several </a:t>
                </a:r>
                <a:r>
                  <a:rPr lang="en-US" sz="3200" b="1" dirty="0"/>
                  <a:t>traces of the surface and then applying a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“</m:t>
                    </m:r>
                  </m:oMath>
                </a14:m>
                <a:r>
                  <a:rPr lang="en-US" sz="3200" b="1" dirty="0"/>
                  <a:t>hidden</a:t>
                </a:r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-</a:t>
                </a:r>
                <a:r>
                  <a:rPr lang="en-US" sz="3200" b="1" dirty="0"/>
                  <a:t>line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”</m:t>
                    </m:r>
                  </m:oMath>
                </a14:m>
                <a:r>
                  <a:rPr lang="en-US" sz="3200" b="1" dirty="0"/>
                  <a:t> routine that blocks </a:t>
                </a:r>
                <a:r>
                  <a:rPr lang="en-US" sz="3200" b="1" dirty="0" smtClean="0"/>
                  <a:t>out portions </a:t>
                </a:r>
                <a:r>
                  <a:rPr lang="en-US" sz="3200" b="1" dirty="0"/>
                  <a:t>of the surface that lie behind other portions of the surface.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5970865"/>
              </a:xfrm>
              <a:prstGeom prst="rect">
                <a:avLst/>
              </a:prstGeom>
              <a:blipFill>
                <a:blip r:embed="rId2"/>
                <a:stretch>
                  <a:fillRect l="-1667" r="-1667" b="-32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26989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20482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 algn="ctr">
                  <a:buFont typeface="Wingdings" panose="05000000000000000000" pitchFamily="2" charset="2"/>
                  <a:buChar char="v"/>
                </a:pPr>
                <a14:m>
                  <m:oMath xmlns:m="http://schemas.openxmlformats.org/officeDocument/2006/math">
                    <m:r>
                      <a:rPr lang="en-US" sz="36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𝐂𝐲𝐥𝐢𝐧𝐝𝐫𝐢𝐜𝐚𝐥</m:t>
                    </m:r>
                    <m:r>
                      <a:rPr lang="en-US" sz="36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6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𝐒𝐮𝐫𝐟𝐚𝐜𝐞𝐬</m:t>
                    </m:r>
                  </m:oMath>
                </a14:m>
                <a:r>
                  <a:rPr lang="en-US" sz="3600" b="1" dirty="0" smtClean="0"/>
                  <a:t> 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In this lecture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 smtClean="0"/>
                  <a:t> </a:t>
                </a:r>
                <a:r>
                  <a:rPr lang="en-US" sz="3200" b="1" dirty="0"/>
                  <a:t>you will study surfaces in space and alternative coordinate systems for space</a:t>
                </a:r>
                <a:r>
                  <a:rPr lang="en-US" sz="3200" b="1" dirty="0" smtClean="0"/>
                  <a:t>.</a:t>
                </a:r>
                <a:endParaRPr lang="en-US" sz="3200" b="1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2048253"/>
              </a:xfrm>
              <a:prstGeom prst="rect">
                <a:avLst/>
              </a:prstGeom>
              <a:blipFill>
                <a:blip r:embed="rId2"/>
                <a:stretch>
                  <a:fillRect l="-1667" r="-1667" b="-89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0" y="2210812"/>
                <a:ext cx="9150820" cy="304698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Consider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for example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two special types of surfaces you have probably encountered before:</a:t>
                </a:r>
              </a:p>
              <a:p>
                <a:pPr marL="457200" indent="-45720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𝐒𝐩𝐡𝐞𝐫𝐞𝐬</m:t>
                    </m:r>
                  </m:oMath>
                </a14:m>
                <a:r>
                  <a:rPr lang="en-US" sz="3200" b="1" dirty="0" smtClean="0"/>
                  <a:t>: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8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8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sz="2800" b="1" i="1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sz="2800" b="1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8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8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𝒚</m:t>
                            </m:r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8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b="1" i="1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  <m:sub>
                                <m:r>
                                  <a:rPr lang="en-US" sz="2800" b="1" i="1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sz="2800" b="1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8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8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𝒛</m:t>
                            </m:r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8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b="1" i="1">
                                    <a:latin typeface="Cambria Math" panose="02040503050406030204" pitchFamily="18" charset="0"/>
                                  </a:rPr>
                                  <m:t>𝒛</m:t>
                                </m:r>
                              </m:e>
                              <m:sub>
                                <m:r>
                                  <a:rPr lang="en-US" sz="2800" b="1" i="1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sz="2800" b="1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8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p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endParaRPr lang="en-US" sz="3200" b="1" dirty="0"/>
              </a:p>
              <a:p>
                <a:pPr marL="457200" indent="-45720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𝐏𝐥𝐚𝐧𝐞𝐬</m:t>
                    </m:r>
                  </m:oMath>
                </a14:m>
                <a:r>
                  <a:rPr lang="en-US" sz="3200" b="1" dirty="0"/>
                  <a:t>: </a:t>
                </a:r>
                <a:r>
                  <a:rPr lang="en-US" sz="3200" b="1" dirty="0" smtClean="0"/>
                  <a:t>     </a:t>
                </a:r>
                <a14:m>
                  <m:oMath xmlns:m="http://schemas.openxmlformats.org/officeDocument/2006/math">
                    <m:r>
                      <a:rPr lang="en-US" sz="2800" b="1" i="1">
                        <a:latin typeface="Cambria Math" panose="02040503050406030204" pitchFamily="18" charset="0"/>
                      </a:rPr>
                      <m:t>𝒂𝒙</m:t>
                    </m:r>
                    <m:r>
                      <a:rPr lang="en-US" sz="2800" b="1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800" b="1" i="1">
                        <a:latin typeface="Cambria Math" panose="02040503050406030204" pitchFamily="18" charset="0"/>
                      </a:rPr>
                      <m:t>𝒃𝒚</m:t>
                    </m:r>
                    <m:r>
                      <a:rPr lang="en-US" sz="2800" b="1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800" b="1" i="1">
                        <a:latin typeface="Cambria Math" panose="02040503050406030204" pitchFamily="18" charset="0"/>
                      </a:rPr>
                      <m:t>𝒄𝒛</m:t>
                    </m:r>
                    <m:r>
                      <a:rPr lang="en-US" sz="2800" b="1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800" b="1" i="1">
                        <a:latin typeface="Cambria Math" panose="02040503050406030204" pitchFamily="18" charset="0"/>
                      </a:rPr>
                      <m:t>𝒅</m:t>
                    </m:r>
                    <m:r>
                      <a:rPr lang="en-US" sz="2800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210812"/>
                <a:ext cx="9150820" cy="3046988"/>
              </a:xfrm>
              <a:prstGeom prst="rect">
                <a:avLst/>
              </a:prstGeom>
              <a:blipFill>
                <a:blip r:embed="rId3"/>
                <a:stretch>
                  <a:fillRect l="-1666" r="-1666" b="-32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6820" y="5288340"/>
                <a:ext cx="9144000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A third type of surface in space is a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𝐜𝐲𝐥𝐢𝐧𝐝𝐫𝐢𝐜𝐚𝐥</m:t>
                    </m:r>
                  </m:oMath>
                </a14:m>
                <a:r>
                  <a:rPr lang="en-US" sz="3200" b="1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𝐬𝐮𝐫𝐟𝐚𝐜𝐞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or simply a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𝐜𝐲𝐥𝐢𝐧𝐝𝐞𝐫</m:t>
                    </m:r>
                  </m:oMath>
                </a14:m>
                <a:r>
                  <a:rPr lang="en-US" sz="3200" b="1" dirty="0"/>
                  <a:t>.</a:t>
                </a: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0" y="5288340"/>
                <a:ext cx="9144000" cy="1569660"/>
              </a:xfrm>
              <a:prstGeom prst="rect">
                <a:avLst/>
              </a:prstGeom>
              <a:blipFill>
                <a:blip r:embed="rId4"/>
                <a:stretch>
                  <a:fillRect l="-1667" b="-73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93283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6820" y="0"/>
                <a:ext cx="9144000" cy="37171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Let</a:t>
                </a:r>
                <a:r>
                  <a:rPr lang="en-US" sz="3200" b="1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’</a:t>
                </a:r>
                <a:r>
                  <a:rPr lang="en-US" sz="3200" b="1" dirty="0" smtClean="0"/>
                  <a:t>s draw</a:t>
                </a:r>
                <a:r>
                  <a:rPr lang="en-US" sz="3200" b="1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 smtClean="0"/>
                  <a:t> for example</a:t>
                </a:r>
                <a:r>
                  <a:rPr lang="en-US" sz="3200" b="1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 smtClean="0"/>
                  <a:t> two surfaces represented by equations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p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num>
                        <m:den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p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num>
                        <m:den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                  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𝒛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p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num>
                        <m:den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𝟏𝟔</m:t>
                          </m:r>
                        </m:den>
                      </m:f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num>
                        <m:den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𝟏𝟔</m:t>
                          </m:r>
                        </m:den>
                      </m:f>
                    </m:oMath>
                  </m:oMathPara>
                </a14:m>
                <a:endParaRPr lang="en-US" sz="3200" b="1" dirty="0" smtClean="0"/>
              </a:p>
              <a:p>
                <a:pPr algn="just">
                  <a:lnSpc>
                    <a:spcPct val="150000"/>
                  </a:lnSpc>
                </a:pPr>
                <a:r>
                  <a:rPr lang="en-US" sz="2800" b="1" dirty="0" smtClean="0">
                    <a:solidFill>
                      <a:srgbClr val="FF0000"/>
                    </a:solidFill>
                  </a:rPr>
                  <a:t>	</a:t>
                </a:r>
                <a:r>
                  <a:rPr lang="en-US" sz="2400" b="1" dirty="0" smtClean="0">
                    <a:solidFill>
                      <a:srgbClr val="FF0000"/>
                    </a:solidFill>
                  </a:rPr>
                  <a:t>       elliptic paraboloid	   hyperbolic paraboloid</a:t>
                </a:r>
                <a:endParaRPr lang="en-US" sz="2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0" y="0"/>
                <a:ext cx="9144000" cy="3717108"/>
              </a:xfrm>
              <a:prstGeom prst="rect">
                <a:avLst/>
              </a:prstGeom>
              <a:blipFill>
                <a:blip r:embed="rId2"/>
                <a:stretch>
                  <a:fillRect l="-1667" r="-1733" b="-6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3997322"/>
                <a:ext cx="9143999" cy="24034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To sketch these surfaces in MATLAB</a:t>
                </a:r>
                <a:r>
                  <a:rPr lang="en-US" sz="3200" b="1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 smtClean="0"/>
                  <a:t> we can use the built</a:t>
                </a:r>
                <a:r>
                  <a:rPr lang="en-US" sz="3200" b="1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-</a:t>
                </a:r>
                <a:r>
                  <a:rPr lang="en-US" sz="3200" b="1" dirty="0" smtClean="0"/>
                  <a:t>in function called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𝐟𝐢𝐦𝐩𝐥𝐢𝐜𝐢𝐭𝟑</m:t>
                      </m:r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0" smtClean="0">
                              <a:latin typeface="Cambria Math" panose="02040503050406030204" pitchFamily="18" charset="0"/>
                            </a:rPr>
                            <m:t>@</m:t>
                          </m:r>
                          <m:d>
                            <m:d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1" i="0" smtClean="0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  <m:r>
                                <a:rPr lang="en-US" sz="3200" b="1" i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3200" b="1" i="0" smtClean="0">
                                  <a:latin typeface="Cambria Math" panose="02040503050406030204" pitchFamily="18" charset="0"/>
                                </a:rPr>
                                <m:t>𝐲</m:t>
                              </m:r>
                              <m:r>
                                <a:rPr lang="en-US" sz="3200" b="1" i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3200" b="1" i="0" smtClean="0">
                                  <a:latin typeface="Cambria Math" panose="02040503050406030204" pitchFamily="18" charset="0"/>
                                </a:rPr>
                                <m:t>𝐳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997322"/>
                <a:ext cx="9143999" cy="2403478"/>
              </a:xfrm>
              <a:prstGeom prst="rect">
                <a:avLst/>
              </a:prstGeom>
              <a:blipFill>
                <a:blip r:embed="rId3"/>
                <a:stretch>
                  <a:fillRect l="-1667" r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9523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571500" indent="-571500" algn="ctr">
                  <a:lnSpc>
                    <a:spcPct val="150000"/>
                  </a:lnSpc>
                  <a:buFont typeface="Wingdings" panose="05000000000000000000" pitchFamily="2" charset="2"/>
                  <a:buChar char="v"/>
                </a:pPr>
                <a14:m>
                  <m:oMath xmlns:m="http://schemas.openxmlformats.org/officeDocument/2006/math">
                    <m:r>
                      <a:rPr lang="en-US" sz="36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𝐒𝐮𝐫𝐟𝐚𝐜𝐞𝐬</m:t>
                    </m:r>
                    <m:r>
                      <a:rPr lang="en-US" sz="36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6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𝐨𝐟</m:t>
                    </m:r>
                    <m:r>
                      <a:rPr lang="en-US" sz="36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6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𝐑𝐞𝐯𝐨𝐥𝐮𝐭𝐢𝐨𝐧</m:t>
                    </m:r>
                  </m:oMath>
                </a14:m>
                <a:r>
                  <a:rPr lang="en-US" sz="3200" b="1" dirty="0" smtClean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</a:t>
                </a:r>
                <a:endParaRPr lang="en-US" sz="3200" b="1" dirty="0">
                  <a:solidFill>
                    <a:srgbClr val="00206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The </a:t>
                </a:r>
                <a:r>
                  <a:rPr lang="en-US" sz="3200" b="1" dirty="0"/>
                  <a:t>fifth special type of surface </a:t>
                </a:r>
                <a:r>
                  <a:rPr lang="en-US" sz="3200" b="1" dirty="0" smtClean="0"/>
                  <a:t>is </a:t>
                </a:r>
                <a:r>
                  <a:rPr lang="en-US" sz="3200" b="1" dirty="0"/>
                  <a:t>a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𝐬𝐮𝐫𝐟𝐚𝐜𝐞</m:t>
                    </m:r>
                    <m:r>
                      <a:rPr lang="en-US" sz="3200" b="1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𝐨𝐟</m:t>
                    </m:r>
                  </m:oMath>
                </a14:m>
                <a:r>
                  <a:rPr lang="en-US" sz="3200" b="1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𝐫𝐞𝐯𝐨𝐥𝐮𝐭𝐢𝐨𝐧</m:t>
                    </m:r>
                  </m:oMath>
                </a14:m>
                <a:r>
                  <a:rPr lang="en-US" sz="3200" b="1" dirty="0" smtClean="0"/>
                  <a:t>.</a:t>
                </a:r>
                <a:endParaRPr lang="en-US" sz="3200" b="1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2308324"/>
              </a:xfrm>
              <a:prstGeom prst="rect">
                <a:avLst/>
              </a:prstGeom>
              <a:blipFill>
                <a:blip r:embed="rId2"/>
                <a:stretch>
                  <a:fillRect l="-1667" b="-76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6820" y="2667000"/>
                <a:ext cx="4946180" cy="36933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Consider the graph of 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the radius function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>
                    <a:solidFill>
                      <a:srgbClr val="7030A0"/>
                    </a:solidFill>
                  </a:rPr>
                  <a:t> </a:t>
                </a:r>
                <a:r>
                  <a:rPr lang="en-US" sz="3200" b="1" dirty="0" smtClean="0">
                    <a:solidFill>
                      <a:srgbClr val="7030A0"/>
                    </a:solidFill>
                  </a:rPr>
                  <a:t>        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sz="32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𝒓</m:t>
                    </m:r>
                    <m:d>
                      <m:dPr>
                        <m:ctrlPr>
                          <a:rPr lang="en-US" sz="3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</m:d>
                  </m:oMath>
                </a14:m>
                <a:r>
                  <a:rPr lang="en-US" sz="3200" b="1" dirty="0" smtClean="0">
                    <a:solidFill>
                      <a:schemeClr val="tx1"/>
                    </a:solidFill>
                  </a:rPr>
                  <a:t> 	</a:t>
                </a:r>
                <a:endParaRPr lang="en-US" sz="3200" b="1" dirty="0" smtClean="0"/>
              </a:p>
              <a:p>
                <a:pPr>
                  <a:lnSpc>
                    <a:spcPct val="150000"/>
                  </a:lnSpc>
                </a:pPr>
                <a:r>
                  <a:rPr lang="en-US" sz="2800" b="1" dirty="0" smtClean="0">
                    <a:solidFill>
                      <a:srgbClr val="FF0000"/>
                    </a:solidFill>
                  </a:rPr>
                  <a:t>    </a:t>
                </a:r>
                <a14:m>
                  <m:oMath xmlns:m="http://schemas.openxmlformats.org/officeDocument/2006/math">
                    <m:r>
                      <a:rPr lang="en-US" sz="2800" b="1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𝐠𝐞𝐧𝐞𝐫𝐚𝐭𝐢𝐧𝐠</m:t>
                    </m:r>
                    <m:r>
                      <a:rPr lang="en-US" sz="2800" b="1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1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𝐜𝐮𝐫𝐯𝐞</m:t>
                    </m:r>
                  </m:oMath>
                </a14:m>
                <a:r>
                  <a:rPr lang="en-US" sz="2800" b="1" dirty="0" smtClean="0">
                    <a:solidFill>
                      <a:srgbClr val="FF0000"/>
                    </a:solidFill>
                  </a:rPr>
                  <a:t>  </a:t>
                </a:r>
                <a:endParaRPr lang="en-US" sz="2800" b="1" dirty="0">
                  <a:solidFill>
                    <a:srgbClr val="FF0000"/>
                  </a:solidFill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in </a:t>
                </a:r>
                <a:r>
                  <a:rPr lang="en-US" sz="3200" b="1" dirty="0"/>
                  <a:t>the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𝒚𝒛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3200" b="1" dirty="0" smtClean="0"/>
                  <a:t>plane</a:t>
                </a:r>
                <a:r>
                  <a:rPr lang="en-US" sz="3200" b="1" dirty="0"/>
                  <a:t>.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0" y="2667000"/>
                <a:ext cx="4946180" cy="3693319"/>
              </a:xfrm>
              <a:prstGeom prst="rect">
                <a:avLst/>
              </a:prstGeom>
              <a:blipFill>
                <a:blip r:embed="rId3"/>
                <a:stretch>
                  <a:fillRect l="-3079" b="-24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0428" y="2590800"/>
            <a:ext cx="4503571" cy="4265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421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0" y="0"/>
                <a:ext cx="9143999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When this graph is revolved about the axis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it forms a surface </a:t>
                </a:r>
                <a:r>
                  <a:rPr lang="en-US" sz="3200" b="1" dirty="0" smtClean="0"/>
                  <a:t>of revolution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as shown in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𝐅𝐢𝐠𝐮𝐫𝐞</m:t>
                    </m:r>
                    <m:r>
                      <a:rPr lang="en-US" sz="32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𝟖</m:t>
                    </m:r>
                  </m:oMath>
                </a14:m>
                <a:r>
                  <a:rPr lang="en-US" sz="3200" b="1" dirty="0" smtClean="0"/>
                  <a:t> above.</a:t>
                </a:r>
                <a:endParaRPr lang="en-US" sz="3200" b="1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3999" cy="2308324"/>
              </a:xfrm>
              <a:prstGeom prst="rect">
                <a:avLst/>
              </a:prstGeom>
              <a:blipFill>
                <a:blip r:embed="rId2"/>
                <a:stretch>
                  <a:fillRect l="-1667" r="-1667" b="-44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2286000"/>
                <a:ext cx="9144000" cy="30637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The trace of the surface in </a:t>
                </a:r>
                <a:r>
                  <a:rPr lang="en-US" sz="3200" b="1" dirty="0"/>
                  <a:t>the </a:t>
                </a:r>
                <a:r>
                  <a:rPr lang="en-US" sz="3200" b="1" dirty="0" smtClean="0"/>
                  <a:t>plane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𝒛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US" sz="3200" b="1" dirty="0" smtClean="0">
                    <a:solidFill>
                      <a:srgbClr val="0070C0"/>
                    </a:solidFill>
                  </a:rPr>
                  <a:t> </a:t>
                </a:r>
                <a:r>
                  <a:rPr lang="en-US" sz="3200" b="1" dirty="0"/>
                  <a:t>is </a:t>
                </a:r>
                <a:r>
                  <a:rPr lang="en-US" sz="3200" b="1" dirty="0" smtClean="0"/>
                  <a:t>a circle </a:t>
                </a:r>
                <a:r>
                  <a:rPr lang="en-US" sz="3200" b="1" dirty="0"/>
                  <a:t>whose radius </a:t>
                </a:r>
                <a:r>
                  <a:rPr lang="en-US" sz="3200" b="1" dirty="0" smtClean="0"/>
                  <a:t>is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𝒓</m:t>
                    </m:r>
                    <m:d>
                      <m:dPr>
                        <m:ctrlP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  <m:sub>
                            <m:r>
                              <a:rPr lang="en-US" sz="32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3200" b="1" dirty="0" smtClean="0"/>
                  <a:t> </a:t>
                </a:r>
                <a:r>
                  <a:rPr lang="en-US" sz="3200" b="1" dirty="0"/>
                  <a:t>and whose equation </a:t>
                </a:r>
                <a:r>
                  <a:rPr lang="en-US" sz="3200" b="1" dirty="0" smtClean="0"/>
                  <a:t>is</a:t>
                </a:r>
              </a:p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32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sz="32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sz="32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32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p>
                        <m:r>
                          <a:rPr lang="en-US" sz="32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sz="32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32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3200" b="1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b="1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𝒓</m:t>
                            </m:r>
                            <m:d>
                              <m:dPr>
                                <m:ctrlPr>
                                  <a:rPr lang="en-US" sz="3200" b="1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3200" b="1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b="1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𝒛</m:t>
                                    </m:r>
                                  </m:e>
                                  <m:sub>
                                    <m:r>
                                      <a:rPr lang="en-US" sz="3200" b="1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  <m:sup>
                        <m:r>
                          <a:rPr lang="en-US" sz="32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sz="2800" b="1" dirty="0" smtClean="0"/>
                  <a:t>     </a:t>
                </a:r>
                <a14:m>
                  <m:oMath xmlns:m="http://schemas.openxmlformats.org/officeDocument/2006/math">
                    <m:r>
                      <a:rPr lang="en-US" sz="2400" b="1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𝐜𝐢𝐫𝐜𝐮𝐥𝐚𝐫</m:t>
                    </m:r>
                    <m:r>
                      <a:rPr lang="en-US" sz="2400" b="1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1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𝐭𝐫𝐚𝐜𝐞</m:t>
                    </m:r>
                    <m:r>
                      <a:rPr lang="en-US" sz="2400" b="1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1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𝐢𝐧</m:t>
                    </m:r>
                    <m:r>
                      <a:rPr lang="en-US" sz="2400" b="1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1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𝐩𝐥𝐚𝐧𝐞</m:t>
                    </m:r>
                    <m:r>
                      <a:rPr lang="en-US" sz="2400" b="1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: </m:t>
                    </m:r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𝒛</m:t>
                    </m:r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286000"/>
                <a:ext cx="9144000" cy="3063724"/>
              </a:xfrm>
              <a:prstGeom prst="rect">
                <a:avLst/>
              </a:prstGeom>
              <a:blipFill>
                <a:blip r:embed="rId3"/>
                <a:stretch>
                  <a:fillRect l="-1667" r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-1" y="5288340"/>
                <a:ext cx="9144000" cy="15696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Replacing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sz="32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US" sz="3200" b="1" dirty="0"/>
                  <a:t> with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r>
                  <a:rPr lang="en-US" sz="3200" b="1" dirty="0"/>
                  <a:t> produces an equation that is valid for all values of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r>
                  <a:rPr lang="en-US" sz="3200" b="1" dirty="0"/>
                  <a:t>.</a:t>
                </a: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" y="5288340"/>
                <a:ext cx="9144000" cy="1569660"/>
              </a:xfrm>
              <a:prstGeom prst="rect">
                <a:avLst/>
              </a:prstGeom>
              <a:blipFill rotWithShape="0">
                <a:blip r:embed="rId4"/>
                <a:stretch>
                  <a:fillRect l="-1667" r="-1667" b="-73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14493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0"/>
                <a:ext cx="9144000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  <a:spcBef>
                    <a:spcPts val="1200"/>
                  </a:spcBef>
                </a:pPr>
                <a:r>
                  <a:rPr lang="en-US" sz="3200" b="1" dirty="0" smtClean="0"/>
                  <a:t>In </a:t>
                </a:r>
                <a:r>
                  <a:rPr lang="en-US" sz="3200" b="1" dirty="0"/>
                  <a:t>a </a:t>
                </a:r>
                <a:r>
                  <a:rPr lang="en-US" sz="3200" b="1" dirty="0" smtClean="0"/>
                  <a:t>similar manner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you can obtain equations for surfaces of revolution for the other two axes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</a:t>
                </a:r>
                <a:r>
                  <a:rPr lang="en-US" sz="3200" b="1" dirty="0" smtClean="0"/>
                  <a:t>and the </a:t>
                </a:r>
                <a:r>
                  <a:rPr lang="en-US" sz="3200" b="1" dirty="0"/>
                  <a:t>results are summarized </a:t>
                </a:r>
                <a:r>
                  <a:rPr lang="en-US" sz="3200" b="1" dirty="0" smtClean="0"/>
                  <a:t>below.</a:t>
                </a:r>
                <a:endParaRPr lang="en-US" sz="3200" b="1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2308324"/>
              </a:xfrm>
              <a:prstGeom prst="rect">
                <a:avLst/>
              </a:prstGeom>
              <a:blipFill>
                <a:blip r:embed="rId2"/>
                <a:stretch>
                  <a:fillRect l="-1667" r="-1667" b="-44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78638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66171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0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𝐒𝐮𝐫𝐟𝐚𝐜𝐞</m:t>
                      </m:r>
                      <m:r>
                        <a:rPr lang="en-US" sz="3200" b="1" i="0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i="0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𝐨𝐟</m:t>
                      </m:r>
                      <m:r>
                        <a:rPr lang="en-US" sz="3200" b="1" i="0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i="0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𝐑𝐞𝐯𝐨𝐥𝐮𝐭𝐢𝐨𝐧</m:t>
                      </m:r>
                    </m:oMath>
                  </m:oMathPara>
                </a14:m>
                <a:endParaRPr lang="en-US" sz="3200" b="1" dirty="0">
                  <a:solidFill>
                    <a:schemeClr val="accent5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 algn="just">
                  <a:lnSpc>
                    <a:spcPct val="15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sz="3200" b="1" dirty="0" smtClean="0"/>
                  <a:t>If </a:t>
                </a:r>
                <a:r>
                  <a:rPr lang="en-US" sz="3200" b="1" dirty="0"/>
                  <a:t>the graph of a radius </a:t>
                </a:r>
                <a:r>
                  <a:rPr lang="en-US" sz="3200" b="1" dirty="0" smtClean="0"/>
                  <a:t>function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𝒓</m:t>
                    </m:r>
                  </m:oMath>
                </a14:m>
                <a:r>
                  <a:rPr lang="en-US" sz="3200" b="1" dirty="0" smtClean="0"/>
                  <a:t> </a:t>
                </a:r>
                <a:r>
                  <a:rPr lang="en-US" sz="3200" b="1" dirty="0"/>
                  <a:t>is revolved about one of the </a:t>
                </a:r>
                <a:r>
                  <a:rPr lang="en-US" sz="3200" b="1" dirty="0" smtClean="0"/>
                  <a:t>coordinate axes</a:t>
                </a:r>
                <a:r>
                  <a:rPr lang="en-US" sz="3200" b="1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 smtClean="0"/>
                  <a:t> </a:t>
                </a:r>
                <a:r>
                  <a:rPr lang="en-US" sz="3200" b="1" dirty="0"/>
                  <a:t>then the equation of the resulting surface of revolution has one of </a:t>
                </a:r>
                <a:r>
                  <a:rPr lang="en-US" sz="3200" b="1" dirty="0" smtClean="0"/>
                  <a:t>the forms </a:t>
                </a:r>
                <a:r>
                  <a:rPr lang="en-US" sz="3200" b="1" dirty="0"/>
                  <a:t>listed below.</a:t>
                </a:r>
              </a:p>
              <a:p>
                <a:pPr marL="457200" indent="-457200" algn="just">
                  <a:lnSpc>
                    <a:spcPct val="150000"/>
                  </a:lnSpc>
                  <a:spcBef>
                    <a:spcPts val="60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3200" b="1" dirty="0" smtClean="0"/>
                  <a:t>Revolved </a:t>
                </a:r>
                <a:r>
                  <a:rPr lang="en-US" sz="3200" b="1" dirty="0"/>
                  <a:t>about the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3200" b="1" dirty="0" smtClean="0"/>
                  <a:t>axis: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p>
                        <m:r>
                          <a:rPr lang="en-US" sz="28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sz="28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8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p>
                        <m:r>
                          <a:rPr lang="en-US" sz="28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sz="28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8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800" b="1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1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𝒓</m:t>
                            </m:r>
                            <m:d>
                              <m:dPr>
                                <m:ctrlPr>
                                  <a:rPr lang="en-US" sz="2800" b="1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1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sz="28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endParaRPr lang="en-US" sz="3200" b="1" dirty="0"/>
              </a:p>
              <a:p>
                <a:pPr marL="457200" indent="-457200" algn="just">
                  <a:lnSpc>
                    <a:spcPct val="150000"/>
                  </a:lnSpc>
                  <a:spcBef>
                    <a:spcPts val="60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3200" b="1" dirty="0" smtClean="0"/>
                  <a:t>Revolved </a:t>
                </a:r>
                <a:r>
                  <a:rPr lang="en-US" sz="3200" b="1" dirty="0"/>
                  <a:t>about the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sz="3200" b="1" i="1">
                        <a:latin typeface="Cambria Math" panose="02040503050406030204" pitchFamily="18" charset="0"/>
                      </a:rPr>
                      <m:t>− </m:t>
                    </m:r>
                  </m:oMath>
                </a14:m>
                <a:r>
                  <a:rPr lang="en-US" sz="3200" b="1" dirty="0"/>
                  <a:t>axis</a:t>
                </a:r>
                <a:r>
                  <a:rPr lang="en-US" sz="3200" b="1" dirty="0" smtClean="0"/>
                  <a:t>: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sz="28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sz="2800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8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p>
                        <m:r>
                          <a:rPr lang="en-US" sz="28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sz="2800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8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800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𝒓</m:t>
                            </m:r>
                            <m:d>
                              <m:dPr>
                                <m:ctrlPr>
                                  <a:rPr lang="en-US" sz="2800" b="1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1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sz="28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endParaRPr lang="en-US" sz="3200" b="1" dirty="0"/>
              </a:p>
              <a:p>
                <a:pPr marL="457200" indent="-457200" algn="just">
                  <a:lnSpc>
                    <a:spcPct val="150000"/>
                  </a:lnSpc>
                  <a:spcBef>
                    <a:spcPts val="60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3200" b="1" dirty="0" smtClean="0"/>
                  <a:t>Revolved </a:t>
                </a:r>
                <a:r>
                  <a:rPr lang="en-US" sz="3200" b="1" dirty="0"/>
                  <a:t>about the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𝒛</m:t>
                    </m:r>
                    <m:r>
                      <a:rPr lang="en-US" sz="3200" b="1" i="1">
                        <a:latin typeface="Cambria Math" panose="02040503050406030204" pitchFamily="18" charset="0"/>
                      </a:rPr>
                      <m:t>− </m:t>
                    </m:r>
                  </m:oMath>
                </a14:m>
                <a:r>
                  <a:rPr lang="en-US" sz="3200" b="1" dirty="0" smtClean="0"/>
                  <a:t>axis: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sz="28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sz="2800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8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p>
                        <m:r>
                          <a:rPr lang="en-US" sz="28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sz="2800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8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800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𝒓</m:t>
                            </m:r>
                            <m:d>
                              <m:dPr>
                                <m:ctrlPr>
                                  <a:rPr lang="en-US" sz="2800" b="1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1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𝒛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sz="28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6617196"/>
              </a:xfrm>
              <a:prstGeom prst="rect">
                <a:avLst/>
              </a:prstGeom>
              <a:blipFill>
                <a:blip r:embed="rId2"/>
                <a:stretch>
                  <a:fillRect l="-1667" r="-1667" b="-10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99627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477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𝐄𝐱𝐚𝐦𝐩𝐥𝐞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𝟓</m:t>
                    </m:r>
                  </m:oMath>
                </a14:m>
                <a:r>
                  <a:rPr lang="en-US" sz="3200" b="1" dirty="0" smtClean="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.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𝐅𝐢𝐧𝐝𝐢𝐧𝐠</m:t>
                    </m:r>
                    <m:r>
                      <a:rPr lang="en-US" sz="3200" b="1" i="0" dirty="0" smtClean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𝐚𝐧</m:t>
                    </m:r>
                    <m:r>
                      <a:rPr lang="en-US" sz="3200" b="1" i="0" dirty="0" smtClean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𝐄𝐪𝐮𝐚𝐭𝐢𝐨𝐧</m:t>
                    </m:r>
                    <m:r>
                      <a:rPr lang="en-US" sz="3200" b="1" i="0" dirty="0" smtClean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𝐟𝐨𝐫</m:t>
                    </m:r>
                    <m:r>
                      <a:rPr lang="en-US" sz="3200" b="1" i="0" dirty="0" smtClean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𝐚</m:t>
                    </m:r>
                    <m:r>
                      <a:rPr lang="en-US" sz="3200" b="1" i="0" dirty="0" smtClean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3200" b="1" i="0" dirty="0" smtClean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mbria Math" panose="02040503050406030204" pitchFamily="18" charset="0"/>
                </a:endParaRP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𝐒𝐮𝐫𝐟𝐚𝐜𝐞</m:t>
                      </m:r>
                      <m:r>
                        <a:rPr lang="en-US" sz="3200" b="1" i="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i="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𝐨𝐟</m:t>
                      </m:r>
                      <m:r>
                        <a:rPr lang="en-US" sz="3200" b="1" i="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i="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𝐑𝐞𝐯𝐨𝐥𝐮𝐭𝐢𝐨𝐧</m:t>
                      </m:r>
                    </m:oMath>
                  </m:oMathPara>
                </a14:m>
                <a:endParaRPr lang="en-US" sz="3200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Find an equation for the surface of revolution formed by revolving </a:t>
                </a:r>
                <a:endParaRPr lang="en-US" sz="3200" b="1" dirty="0" smtClean="0"/>
              </a:p>
              <a:p>
                <a:pPr algn="just">
                  <a:lnSpc>
                    <a:spcPct val="15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𝐚</m:t>
                        </m:r>
                      </m:e>
                    </m:d>
                  </m:oMath>
                </a14:m>
                <a:r>
                  <a:rPr lang="en-US" sz="3200" b="1" dirty="0" smtClean="0"/>
                  <a:t> the </a:t>
                </a:r>
                <a:r>
                  <a:rPr lang="en-US" sz="3200" b="1" dirty="0"/>
                  <a:t>graph </a:t>
                </a:r>
                <a:r>
                  <a:rPr lang="en-US" sz="3200" b="1" dirty="0" smtClean="0"/>
                  <a:t>of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r>
                  <a:rPr lang="en-US" sz="3200" b="1" dirty="0" smtClean="0"/>
                  <a:t> about </a:t>
                </a:r>
                <a:r>
                  <a:rPr lang="en-US" sz="3200" b="1" dirty="0"/>
                  <a:t>the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𝒛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3200" b="1" dirty="0" smtClean="0"/>
                  <a:t>axis</a:t>
                </a:r>
                <a:r>
                  <a:rPr lang="en-US" sz="3200" b="1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;</a:t>
                </a:r>
              </a:p>
              <a:p>
                <a:pPr algn="just">
                  <a:lnSpc>
                    <a:spcPct val="15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𝐛</m:t>
                        </m:r>
                      </m:e>
                    </m:d>
                  </m:oMath>
                </a14:m>
                <a:r>
                  <a:rPr lang="en-US" sz="3200" b="1" dirty="0" smtClean="0"/>
                  <a:t> the graph of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𝟗</m:t>
                    </m:r>
                    <m:sSup>
                      <m:sSupPr>
                        <m:ctrlP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p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sup>
                    </m:sSup>
                  </m:oMath>
                </a14:m>
                <a:r>
                  <a:rPr lang="en-US" sz="3200" b="1" dirty="0" smtClean="0">
                    <a:solidFill>
                      <a:srgbClr val="002060"/>
                    </a:solidFill>
                  </a:rPr>
                  <a:t> </a:t>
                </a:r>
                <a:r>
                  <a:rPr lang="en-US" sz="3200" b="1" dirty="0" smtClean="0"/>
                  <a:t>about the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3200" b="1" dirty="0" smtClean="0"/>
                  <a:t>axis.</a:t>
                </a:r>
                <a:endParaRPr lang="en-US" sz="3200" b="1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4771884"/>
              </a:xfrm>
              <a:prstGeom prst="rect">
                <a:avLst/>
              </a:prstGeom>
              <a:blipFill>
                <a:blip r:embed="rId2"/>
                <a:stretch>
                  <a:fillRect l="-1667" r="-1667" b="-1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34648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6820" y="0"/>
                <a:ext cx="9144000" cy="54533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𝐒𝐨𝐥𝐮𝐭𝐢𝐨𝐧</m:t>
                    </m:r>
                  </m:oMath>
                </a14:m>
                <a:r>
                  <a:rPr lang="en-US" sz="3200" b="1" dirty="0" smtClean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</a:t>
                </a:r>
              </a:p>
              <a:p>
                <a:pPr marL="514350" indent="-514350" algn="just">
                  <a:lnSpc>
                    <a:spcPct val="150000"/>
                  </a:lnSpc>
                  <a:buAutoNum type="alphaLcPeriod"/>
                </a:pPr>
                <a:r>
                  <a:rPr lang="en-US" sz="3200" b="1" dirty="0" smtClean="0"/>
                  <a:t>An </a:t>
                </a:r>
                <a:r>
                  <a:rPr lang="en-US" sz="3200" b="1" dirty="0"/>
                  <a:t>equation for the surface of revolution formed by revolving the graph </a:t>
                </a:r>
                <a:r>
                  <a:rPr lang="en-US" sz="3200" b="1" dirty="0" smtClean="0"/>
                  <a:t>of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𝒛</m:t>
                        </m:r>
                      </m:den>
                    </m:f>
                  </m:oMath>
                </a14:m>
                <a:r>
                  <a:rPr lang="en-US" sz="3200" b="1" dirty="0"/>
                  <a:t> about the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𝒛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3200" b="1" dirty="0" smtClean="0"/>
                  <a:t>axis is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  <m:d>
                                <m:dPr>
                                  <m:ctrlP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  →</m:t>
                      </m:r>
                    </m:oMath>
                  </m:oMathPara>
                </a14:m>
                <a:endParaRPr lang="en-US" sz="3200" b="1" dirty="0" smtClean="0"/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sz="3200" b="1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sz="3200" b="1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num>
                                <m:den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</m:oMath>
                  </m:oMathPara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0" y="0"/>
                <a:ext cx="9144000" cy="5453352"/>
              </a:xfrm>
              <a:prstGeom prst="rect">
                <a:avLst/>
              </a:prstGeom>
              <a:blipFill>
                <a:blip r:embed="rId2"/>
                <a:stretch>
                  <a:fillRect l="-2000" r="-17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85269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37525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𝐒𝐨𝐥𝐮𝐭𝐢𝐨𝐧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𝐜𝐨𝐧𝐭𝐢𝐧𝐮𝐞𝐝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b="1" dirty="0" smtClean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</a:t>
                </a:r>
                <a:endParaRPr lang="en-US" sz="2800" b="1" dirty="0" smtClean="0">
                  <a:solidFill>
                    <a:srgbClr val="00B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 marL="514350" indent="-514350" algn="just">
                  <a:lnSpc>
                    <a:spcPct val="150000"/>
                  </a:lnSpc>
                  <a:buFont typeface="+mj-lt"/>
                  <a:buAutoNum type="alphaLcPeriod" startAt="2"/>
                </a:pPr>
                <a:r>
                  <a:rPr lang="en-US" sz="2800" b="1" dirty="0" smtClean="0"/>
                  <a:t>To </a:t>
                </a:r>
                <a:r>
                  <a:rPr lang="en-US" sz="2800" b="1" dirty="0"/>
                  <a:t>find an equation for the surface formed by revolving the graph of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𝟗</m:t>
                    </m:r>
                    <m:sSup>
                      <m:sSupPr>
                        <m:ctrlPr>
                          <a:rPr lang="en-US" sz="28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sz="28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sz="2800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8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p>
                        <m:r>
                          <a:rPr lang="en-US" sz="28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sup>
                    </m:sSup>
                  </m:oMath>
                </a14:m>
                <a:r>
                  <a:rPr lang="en-US" sz="2800" b="1" dirty="0"/>
                  <a:t> about the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sz="2800" b="1" i="1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2800" b="1" dirty="0"/>
                  <a:t>axis</a:t>
                </a:r>
                <a14:m>
                  <m:oMath xmlns:m="http://schemas.openxmlformats.org/officeDocument/2006/math">
                    <m:r>
                      <a:rPr lang="en-US" sz="28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800" b="1" dirty="0"/>
                  <a:t> solve </a:t>
                </a:r>
                <a:r>
                  <a:rPr lang="en-US" sz="2800" b="1" dirty="0" smtClean="0"/>
                  <a:t>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2800" b="1" dirty="0" smtClean="0"/>
                  <a:t> </a:t>
                </a:r>
                <a:r>
                  <a:rPr lang="en-US" sz="2800" b="1" dirty="0"/>
                  <a:t>in terms </a:t>
                </a:r>
                <a:r>
                  <a:rPr lang="en-US" sz="2800" b="1" dirty="0" smtClean="0"/>
                  <a:t>of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US" sz="2800" b="1" dirty="0" smtClean="0"/>
                  <a:t> </a:t>
                </a:r>
                <a:r>
                  <a:rPr lang="en-US" sz="2800" b="1" dirty="0"/>
                  <a:t>to </a:t>
                </a:r>
                <a:r>
                  <a:rPr lang="en-US" sz="2800" b="1" dirty="0" smtClean="0"/>
                  <a:t>obtain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den>
                      </m:f>
                      <m:sSup>
                        <m:sSup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f>
                            <m:f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num>
                            <m:den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den>
                          </m:f>
                        </m:sup>
                      </m:sSup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𝒓</m:t>
                      </m:r>
                      <m:d>
                        <m:d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d>
                    </m:oMath>
                  </m:oMathPara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3752566"/>
              </a:xfrm>
              <a:prstGeom prst="rect">
                <a:avLst/>
              </a:prstGeom>
              <a:blipFill>
                <a:blip r:embed="rId2"/>
                <a:stretch>
                  <a:fillRect l="-1600" r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0" y="3721307"/>
                <a:ext cx="9144000" cy="31366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2800" b="1" dirty="0" smtClean="0"/>
                  <a:t>So </a:t>
                </a:r>
                <a:r>
                  <a:rPr lang="en-US" sz="2800" b="1" dirty="0"/>
                  <a:t>the equation for this surface is</a:t>
                </a:r>
              </a:p>
              <a:p>
                <a:pPr algn="just">
                  <a:spcBef>
                    <a:spcPts val="6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sz="2800" b="1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p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sz="2800" b="1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  <m:d>
                                <m:dPr>
                                  <m:ctrlP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  →</m:t>
                      </m:r>
                    </m:oMath>
                  </m:oMathPara>
                </a14:m>
                <a:endParaRPr lang="en-US" sz="2800" b="1" dirty="0"/>
              </a:p>
              <a:p>
                <a:pPr algn="just">
                  <a:spcBef>
                    <a:spcPts val="6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sz="2800" b="1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p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sz="2800" b="1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num>
                                <m:den>
                                  <m: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  <m:t>𝟑</m:t>
                                  </m:r>
                                </m:den>
                              </m:f>
                              <m:rad>
                                <m:radPr>
                                  <m:degHide m:val="on"/>
                                  <m:ctrlP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p>
                                    <m:sSupPr>
                                      <m:ctrlPr>
                                        <a:rPr lang="en-US" sz="28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800" b="1" i="1">
                                          <a:latin typeface="Cambria Math" panose="02040503050406030204" pitchFamily="18" charset="0"/>
                                        </a:rPr>
                                        <m:t>𝒚</m:t>
                                      </m:r>
                                    </m:e>
                                    <m:sup>
                                      <m:r>
                                        <a:rPr lang="en-US" sz="2800" b="1" i="1">
                                          <a:latin typeface="Cambria Math" panose="02040503050406030204" pitchFamily="18" charset="0"/>
                                        </a:rPr>
                                        <m:t>𝟑</m:t>
                                      </m:r>
                                    </m:sup>
                                  </m:sSup>
                                </m:e>
                              </m:rad>
                            </m:e>
                          </m:d>
                        </m:e>
                        <m:sup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  →</m:t>
                      </m:r>
                    </m:oMath>
                  </m:oMathPara>
                </a14:m>
                <a:endParaRPr lang="en-US" sz="2800" b="1" dirty="0"/>
              </a:p>
              <a:p>
                <a:pPr algn="just">
                  <a:spcBef>
                    <a:spcPts val="6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sz="2800" b="1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p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sz="2800" b="1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𝟗</m:t>
                          </m:r>
                        </m:den>
                      </m:f>
                      <m:sSup>
                        <m:sSup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</m:oMath>
                  </m:oMathPara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721307"/>
                <a:ext cx="9144000" cy="3136693"/>
              </a:xfrm>
              <a:prstGeom prst="rect">
                <a:avLst/>
              </a:prstGeom>
              <a:blipFill rotWithShape="0">
                <a:blip r:embed="rId3"/>
                <a:stretch>
                  <a:fillRect l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40493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-1" y="0"/>
                <a:ext cx="9143999" cy="3046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𝐒𝐨𝐥𝐮𝐭𝐢𝐨𝐧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𝐜𝐨𝐧𝐭𝐢𝐧𝐮𝐞𝐝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b="1" dirty="0" smtClean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</a:t>
                </a:r>
                <a:endParaRPr lang="en-US" sz="3200" b="1" dirty="0">
                  <a:solidFill>
                    <a:srgbClr val="00B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The graph is </a:t>
                </a:r>
                <a:endParaRPr lang="en-US" sz="3200" b="1" dirty="0" smtClean="0"/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shown </a:t>
                </a:r>
                <a:r>
                  <a:rPr lang="en-US" sz="3200" b="1" dirty="0"/>
                  <a:t>in</a:t>
                </a:r>
                <a:r>
                  <a:rPr lang="en-US" sz="3200" b="1" dirty="0" smtClean="0"/>
                  <a:t> 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𝐅𝐢𝐠𝐮𝐫𝐞</m:t>
                    </m:r>
                    <m:r>
                      <a:rPr lang="en-US" sz="32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𝟗</m:t>
                    </m:r>
                  </m:oMath>
                </a14:m>
                <a:r>
                  <a:rPr lang="en-US" sz="3200" b="1" dirty="0" smtClean="0"/>
                  <a:t>.</a:t>
                </a:r>
                <a:endParaRPr lang="en-US" sz="3200" b="1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" y="0"/>
                <a:ext cx="9143999" cy="3046988"/>
              </a:xfrm>
              <a:prstGeom prst="rect">
                <a:avLst/>
              </a:prstGeom>
              <a:blipFill>
                <a:blip r:embed="rId2"/>
                <a:stretch>
                  <a:fillRect l="-1667" b="-32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200" y="822529"/>
            <a:ext cx="4876799" cy="6035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328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65702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2800" b="1" dirty="0" smtClean="0"/>
                  <a:t>The generating curve for a surface of revolution is not unique. For </a:t>
                </a:r>
                <a:r>
                  <a:rPr lang="en-US" sz="2800" b="1" dirty="0"/>
                  <a:t>instance</a:t>
                </a:r>
                <a14:m>
                  <m:oMath xmlns:m="http://schemas.openxmlformats.org/officeDocument/2006/math">
                    <m:r>
                      <a:rPr lang="en-US" sz="28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800" b="1" dirty="0"/>
                  <a:t> </a:t>
                </a:r>
                <a:r>
                  <a:rPr lang="en-US" sz="2800" b="1" dirty="0" smtClean="0"/>
                  <a:t>the surface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p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sup>
                      </m:sSup>
                    </m:oMath>
                  </m:oMathPara>
                </a14:m>
                <a:endParaRPr lang="en-US" sz="2800" b="1" dirty="0"/>
              </a:p>
              <a:p>
                <a:pPr algn="just">
                  <a:lnSpc>
                    <a:spcPct val="150000"/>
                  </a:lnSpc>
                </a:pPr>
                <a:r>
                  <a:rPr lang="en-US" sz="2800" b="1" dirty="0"/>
                  <a:t>can be formed by revolving either </a:t>
                </a:r>
                <a:endParaRPr lang="en-US" sz="2800" b="1" dirty="0" smtClean="0"/>
              </a:p>
              <a:p>
                <a:pPr marL="457200" indent="-45720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800" b="1" dirty="0" smtClean="0"/>
                  <a:t>the </a:t>
                </a:r>
                <a:r>
                  <a:rPr lang="en-US" sz="2800" b="1" dirty="0"/>
                  <a:t>graph </a:t>
                </a:r>
                <a:r>
                  <a:rPr lang="en-US" sz="2800" b="1" dirty="0" smtClean="0"/>
                  <a:t>of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sup>
                      </m:sSup>
                    </m:oMath>
                  </m:oMathPara>
                </a14:m>
                <a:endParaRPr lang="en-US" sz="2800" b="1" dirty="0"/>
              </a:p>
              <a:p>
                <a:pPr algn="just">
                  <a:lnSpc>
                    <a:spcPct val="150000"/>
                  </a:lnSpc>
                </a:pPr>
                <a:r>
                  <a:rPr lang="en-US" sz="2800" b="1" dirty="0"/>
                  <a:t> </a:t>
                </a:r>
                <a:r>
                  <a:rPr lang="en-US" sz="2800" b="1" dirty="0" smtClean="0"/>
                  <a:t>    about </a:t>
                </a:r>
                <a:r>
                  <a:rPr lang="en-US" sz="2800" b="1" dirty="0"/>
                  <a:t>the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2800" b="1" dirty="0" smtClean="0"/>
                  <a:t>axis </a:t>
                </a:r>
              </a:p>
              <a:p>
                <a:pPr marL="457200" indent="-45720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800" b="1" dirty="0" smtClean="0"/>
                  <a:t>the </a:t>
                </a:r>
                <a:r>
                  <a:rPr lang="en-US" sz="2800" b="1" dirty="0"/>
                  <a:t>graph </a:t>
                </a:r>
                <a:r>
                  <a:rPr lang="en-US" sz="2800" b="1" dirty="0" smtClean="0"/>
                  <a:t>of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𝒛</m:t>
                      </m:r>
                      <m:r>
                        <a:rPr lang="en-US" sz="2800" b="1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sup>
                      </m:sSup>
                    </m:oMath>
                  </m:oMathPara>
                </a14:m>
                <a:endParaRPr lang="en-US" sz="2800" b="1" dirty="0"/>
              </a:p>
              <a:p>
                <a:pPr algn="just">
                  <a:lnSpc>
                    <a:spcPct val="150000"/>
                  </a:lnSpc>
                </a:pPr>
                <a:r>
                  <a:rPr lang="en-US" sz="2800" b="1" dirty="0" smtClean="0"/>
                  <a:t>     about </a:t>
                </a:r>
                <a:r>
                  <a:rPr lang="en-US" sz="2800" b="1" dirty="0"/>
                  <a:t>the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2800" b="1" dirty="0" smtClean="0"/>
                  <a:t>axis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6570260"/>
              </a:xfrm>
              <a:prstGeom prst="rect">
                <a:avLst/>
              </a:prstGeom>
              <a:blipFill rotWithShape="0">
                <a:blip r:embed="rId2"/>
                <a:stretch>
                  <a:fillRect l="-1333" r="-1333" b="-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57773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0"/>
                <a:ext cx="9144000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To define </a:t>
                </a:r>
                <a:r>
                  <a:rPr lang="en-US" sz="3200" b="1" dirty="0"/>
                  <a:t>a </a:t>
                </a:r>
                <a:r>
                  <a:rPr lang="en-US" sz="3200" b="1" dirty="0" smtClean="0"/>
                  <a:t>cylinder</a:t>
                </a:r>
                <a:r>
                  <a:rPr lang="en-US" sz="3200" b="1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 smtClean="0"/>
                  <a:t> </a:t>
                </a:r>
                <a:r>
                  <a:rPr lang="en-US" sz="3200" b="1" dirty="0"/>
                  <a:t>consider the familiar </a:t>
                </a:r>
                <a:r>
                  <a:rPr lang="en-US" sz="3200" b="1" dirty="0" smtClean="0"/>
                  <a:t>circular </a:t>
                </a:r>
                <a:r>
                  <a:rPr lang="en-US" sz="3200" b="1" dirty="0"/>
                  <a:t>cylinder shown in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𝐅𝐢𝐠𝐮𝐫𝐞</m:t>
                    </m:r>
                    <m:r>
                      <a:rPr lang="en-US" sz="32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3200" b="1" dirty="0" smtClean="0"/>
                  <a:t>.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1569660"/>
              </a:xfrm>
              <a:prstGeom prst="rect">
                <a:avLst/>
              </a:prstGeom>
              <a:blipFill>
                <a:blip r:embed="rId2"/>
                <a:stretch>
                  <a:fillRect l="-1667" r="-1667" b="-73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0" y="1578285"/>
                <a:ext cx="4724400" cy="52797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3200" b="1" dirty="0" smtClean="0"/>
                  <a:t>The cylinder was generated by a vertical line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1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𝐫𝐮𝐥𝐢𝐧𝐠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b="1" dirty="0" smtClean="0"/>
                  <a:t> moving around </a:t>
                </a:r>
                <a:r>
                  <a:rPr lang="en-US" sz="3200" b="1" dirty="0"/>
                  <a:t>the </a:t>
                </a:r>
                <a:r>
                  <a:rPr lang="en-US" sz="3200" b="1" dirty="0" smtClean="0"/>
                  <a:t>circle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𝐠𝐞𝐧𝐞𝐫𝐚𝐭𝐢𝐧𝐠</m:t>
                    </m:r>
                    <m:r>
                      <a:rPr lang="en-US" sz="3200" b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𝐜𝐮𝐫𝐯𝐞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3200" b="1" dirty="0" smtClean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</m:oMath>
                  </m:oMathPara>
                </a14:m>
                <a:endParaRPr lang="en-US" sz="3200" b="1" dirty="0" smtClean="0"/>
              </a:p>
              <a:p>
                <a:pPr>
                  <a:lnSpc>
                    <a:spcPct val="150000"/>
                  </a:lnSpc>
                </a:pPr>
                <a:r>
                  <a:rPr lang="en-US" sz="3200" b="1" dirty="0" smtClean="0"/>
                  <a:t>in the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𝒙𝒚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3200" b="1" dirty="0" smtClean="0"/>
                  <a:t>plane</a:t>
                </a:r>
                <a:r>
                  <a:rPr lang="en-US" sz="3200" b="1" dirty="0"/>
                  <a:t>.</a:t>
                </a: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578285"/>
                <a:ext cx="4724400" cy="5279715"/>
              </a:xfrm>
              <a:prstGeom prst="rect">
                <a:avLst/>
              </a:prstGeom>
              <a:blipFill>
                <a:blip r:embed="rId3"/>
                <a:stretch>
                  <a:fillRect l="-3226" b="-15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5332" y="1569660"/>
            <a:ext cx="4198668" cy="5288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531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6820" y="3886200"/>
                <a:ext cx="9144000" cy="29658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𝐄𝐱𝐚𝐦𝐩𝐥𝐞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𝟔</m:t>
                    </m:r>
                  </m:oMath>
                </a14:m>
                <a:r>
                  <a:rPr lang="en-US" sz="3200" b="1" dirty="0" smtClean="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.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𝐅𝐢𝐧𝐝𝐢𝐧𝐠</m:t>
                    </m:r>
                    <m:r>
                      <a:rPr lang="en-US" sz="3200" b="1" i="0" dirty="0" smtClean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𝐚</m:t>
                    </m:r>
                    <m:r>
                      <a:rPr lang="en-US" sz="3200" b="1" i="0" dirty="0" smtClean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𝐆𝐞𝐧𝐞𝐫𝐚𝐭𝐢𝐧𝐠</m:t>
                    </m:r>
                    <m:r>
                      <a:rPr lang="en-US" sz="3200" b="1" i="0" dirty="0" smtClean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𝐂𝐮𝐫𝐯𝐞</m:t>
                    </m:r>
                  </m:oMath>
                </a14:m>
                <a:endParaRPr lang="en-US" sz="3200" b="1" dirty="0" smtClean="0">
                  <a:solidFill>
                    <a:srgbClr val="00B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 algn="just">
                  <a:lnSpc>
                    <a:spcPct val="150000"/>
                  </a:lnSpc>
                  <a:spcAft>
                    <a:spcPts val="1200"/>
                  </a:spcAft>
                </a:pPr>
                <a:r>
                  <a:rPr lang="en-US" sz="3200" b="1" dirty="0"/>
                  <a:t>Find a generating curve and the axis of revolution for the </a:t>
                </a:r>
                <a:r>
                  <a:rPr lang="en-US" sz="3200" b="1" dirty="0" smtClean="0"/>
                  <a:t>surface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𝟑</m:t>
                      </m:r>
                      <m:sSup>
                        <m:sSup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𝟗</m:t>
                      </m:r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0" y="3886200"/>
                <a:ext cx="9144000" cy="2965812"/>
              </a:xfrm>
              <a:prstGeom prst="rect">
                <a:avLst/>
              </a:prstGeom>
              <a:blipFill>
                <a:blip r:embed="rId2"/>
                <a:stretch>
                  <a:fillRect l="-1667" r="-17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0"/>
            <a:ext cx="9144000" cy="3672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127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38358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𝐒𝐨𝐥𝐮𝐭𝐢𝐨𝐧</m:t>
                    </m:r>
                  </m:oMath>
                </a14:m>
                <a:r>
                  <a:rPr lang="en-US" sz="3200" b="1" dirty="0" smtClean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The equation has one of the forms listed </a:t>
                </a:r>
                <a:r>
                  <a:rPr lang="en-US" sz="3200" b="1" dirty="0" smtClean="0"/>
                  <a:t>below</a:t>
                </a:r>
              </a:p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p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  <m:t>𝒓</m:t>
                            </m:r>
                            <m:d>
                              <m:dPr>
                                <m:ctrlPr>
                                  <a:rPr lang="en-US" sz="32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3200" b="1" i="1" smtClean="0">
                                    <a:latin typeface="Cambria Math" panose="02040503050406030204" pitchFamily="18" charset="0"/>
                                  </a:rPr>
                                  <m:t>𝒛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sz="2800" b="1" dirty="0" smtClean="0"/>
                  <a:t>		</a:t>
                </a:r>
                <a:r>
                  <a:rPr lang="en-US" sz="2400" b="1" dirty="0" smtClean="0">
                    <a:solidFill>
                      <a:srgbClr val="FF0000"/>
                    </a:solidFill>
                  </a:rPr>
                  <a:t>revolved about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𝒛</m:t>
                    </m:r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2400" b="1" dirty="0" smtClean="0">
                    <a:solidFill>
                      <a:srgbClr val="FF0000"/>
                    </a:solidFill>
                  </a:rPr>
                  <a:t>axis</a:t>
                </a:r>
              </a:p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32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p>
                        <m:r>
                          <a:rPr lang="en-US" sz="3200" b="1" i="1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sz="3200" b="1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32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p>
                        <m:r>
                          <a:rPr lang="en-US" sz="3200" b="1" i="1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sz="3200" b="1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32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32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b="1" i="1">
                                <a:latin typeface="Cambria Math" panose="02040503050406030204" pitchFamily="18" charset="0"/>
                              </a:rPr>
                              <m:t>𝒓</m:t>
                            </m:r>
                            <m:d>
                              <m:dPr>
                                <m:ctrlPr>
                                  <a:rPr lang="en-US" sz="3200" b="1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32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sz="3200" b="1" i="1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sz="2800" b="1" dirty="0"/>
                  <a:t>		</a:t>
                </a:r>
                <a:r>
                  <a:rPr lang="en-US" sz="2400" b="1" dirty="0" smtClean="0">
                    <a:solidFill>
                      <a:srgbClr val="FF0000"/>
                    </a:solidFill>
                  </a:rPr>
                  <a:t>revolved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about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4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2400" b="1" dirty="0" smtClean="0">
                    <a:solidFill>
                      <a:srgbClr val="FF0000"/>
                    </a:solidFill>
                  </a:rPr>
                  <a:t>axis</a:t>
                </a:r>
              </a:p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32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sz="3200" b="1" i="1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sz="3200" b="1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32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p>
                        <m:r>
                          <a:rPr lang="en-US" sz="3200" b="1" i="1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sz="3200" b="1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32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32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b="1" i="1">
                                <a:latin typeface="Cambria Math" panose="02040503050406030204" pitchFamily="18" charset="0"/>
                              </a:rPr>
                              <m:t>𝒓</m:t>
                            </m:r>
                            <m:d>
                              <m:dPr>
                                <m:ctrlPr>
                                  <a:rPr lang="en-US" sz="3200" b="1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3200" b="1" i="1" smtClean="0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sz="3200" b="1" i="1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sz="2800" b="1" dirty="0"/>
                  <a:t>		</a:t>
                </a:r>
                <a:r>
                  <a:rPr lang="en-US" sz="2400" b="1" dirty="0" smtClean="0">
                    <a:solidFill>
                      <a:srgbClr val="FF0000"/>
                    </a:solidFill>
                  </a:rPr>
                  <a:t>revolved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about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sz="24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2400" b="1" dirty="0">
                    <a:solidFill>
                      <a:srgbClr val="FF0000"/>
                    </a:solidFill>
                  </a:rPr>
                  <a:t>axis</a:t>
                </a:r>
                <a:endParaRPr lang="en-US" sz="2800" b="1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3835858"/>
              </a:xfrm>
              <a:prstGeom prst="rect">
                <a:avLst/>
              </a:prstGeom>
              <a:blipFill>
                <a:blip r:embed="rId2"/>
                <a:stretch>
                  <a:fillRect l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6820" y="4114800"/>
                <a:ext cx="9144000" cy="23417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Because the </a:t>
                </a:r>
                <a:r>
                  <a:rPr lang="en-US" sz="3200" b="1" dirty="0"/>
                  <a:t>coefficients </a:t>
                </a:r>
                <a:r>
                  <a:rPr lang="en-US" sz="3200" b="1" dirty="0" smtClean="0"/>
                  <a:t>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sz="32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sz="3200" b="1" dirty="0" smtClean="0"/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p>
                        <m:r>
                          <a:rPr lang="en-US" sz="32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sz="3200" b="1" dirty="0" smtClean="0"/>
                  <a:t> </a:t>
                </a:r>
                <a:r>
                  <a:rPr lang="en-US" sz="3200" b="1" dirty="0"/>
                  <a:t>are </a:t>
                </a:r>
                <a:r>
                  <a:rPr lang="en-US" sz="3200" b="1" dirty="0" smtClean="0"/>
                  <a:t>equal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 smtClean="0"/>
                  <a:t> you </a:t>
                </a:r>
                <a:r>
                  <a:rPr lang="en-US" sz="3200" b="1" dirty="0"/>
                  <a:t>should choose the third form and </a:t>
                </a:r>
                <a:r>
                  <a:rPr lang="en-US" sz="3200" b="1" dirty="0" smtClean="0"/>
                  <a:t>write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𝟗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𝟑</m:t>
                      </m:r>
                      <m:sSup>
                        <m:sSup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</m:oMath>
                  </m:oMathPara>
                </a14:m>
                <a:endParaRPr lang="en-US" sz="3200" b="1" dirty="0"/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0" y="4114800"/>
                <a:ext cx="9144000" cy="2341795"/>
              </a:xfrm>
              <a:prstGeom prst="rect">
                <a:avLst/>
              </a:prstGeom>
              <a:blipFill>
                <a:blip r:embed="rId3"/>
                <a:stretch>
                  <a:fillRect l="-1667" r="-8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02670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0" y="0"/>
                <a:ext cx="9144000" cy="43115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𝐒𝐨𝐥𝐮𝐭𝐢𝐨𝐧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𝐜𝐨𝐧𝐭𝐢𝐧𝐮𝐞𝐝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b="1" dirty="0" smtClean="0"/>
                  <a:t> 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The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3200" b="1" dirty="0" smtClean="0"/>
                  <a:t>axis </a:t>
                </a:r>
                <a:r>
                  <a:rPr lang="en-US" sz="3200" b="1" dirty="0"/>
                  <a:t>is the axis of revolution. You </a:t>
                </a:r>
                <a:r>
                  <a:rPr lang="en-US" sz="3200" b="1" dirty="0" smtClean="0"/>
                  <a:t>can choose </a:t>
                </a:r>
                <a:r>
                  <a:rPr lang="en-US" sz="3200" b="1" dirty="0"/>
                  <a:t>a generating curve from either of </a:t>
                </a:r>
                <a:r>
                  <a:rPr lang="en-US" sz="3200" b="1" dirty="0" smtClean="0"/>
                  <a:t>the traces</a:t>
                </a:r>
              </a:p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𝟗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𝟑</m:t>
                    </m:r>
                    <m:sSup>
                      <m:sSupPr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p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sz="2800" b="1" dirty="0" smtClean="0"/>
                  <a:t>  	</a:t>
                </a:r>
                <a:r>
                  <a:rPr lang="en-US" sz="2400" b="1" dirty="0" smtClean="0">
                    <a:solidFill>
                      <a:srgbClr val="FF0000"/>
                    </a:solidFill>
                  </a:rPr>
                  <a:t>trace in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𝒙𝒚</m:t>
                    </m:r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2400" b="1" dirty="0" smtClean="0">
                    <a:solidFill>
                      <a:srgbClr val="FF0000"/>
                    </a:solidFill>
                  </a:rPr>
                  <a:t>plane</a:t>
                </a:r>
                <a:endParaRPr lang="en-US" sz="2800" b="1" dirty="0" smtClean="0"/>
              </a:p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p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𝟗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𝟑</m:t>
                    </m:r>
                    <m:sSup>
                      <m:sSupPr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p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sz="2800" b="1" dirty="0"/>
                  <a:t> </a:t>
                </a:r>
                <a:r>
                  <a:rPr lang="en-US" sz="2800" b="1" dirty="0" smtClean="0"/>
                  <a:t> 	</a:t>
                </a:r>
                <a:r>
                  <a:rPr lang="en-US" sz="2400" b="1" dirty="0" smtClean="0">
                    <a:solidFill>
                      <a:srgbClr val="FF0000"/>
                    </a:solidFill>
                  </a:rPr>
                  <a:t>trace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in </a:t>
                </a:r>
                <a14:m>
                  <m:oMath xmlns:m="http://schemas.openxmlformats.org/officeDocument/2006/math">
                    <m:r>
                      <a:rPr lang="en-US" sz="24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𝒛</m:t>
                    </m:r>
                    <m:r>
                      <a:rPr lang="en-US" sz="24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2400" b="1" dirty="0">
                    <a:solidFill>
                      <a:srgbClr val="FF0000"/>
                    </a:solidFill>
                  </a:rPr>
                  <a:t>plane</a:t>
                </a:r>
                <a:endParaRPr lang="en-US" sz="2800" b="1" dirty="0"/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4311565"/>
              </a:xfrm>
              <a:prstGeom prst="rect">
                <a:avLst/>
              </a:prstGeom>
              <a:blipFill>
                <a:blip r:embed="rId2"/>
                <a:stretch>
                  <a:fillRect l="-1667" r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0" y="4393736"/>
                <a:ext cx="9144000" cy="24642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For instance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using the first trace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the generating curve is the semi</a:t>
                </a:r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-</a:t>
                </a:r>
                <a:r>
                  <a:rPr lang="en-US" sz="3200" b="1" dirty="0"/>
                  <a:t>ellipse</a:t>
                </a:r>
              </a:p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3200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3200" b="1" i="1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3200" b="1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3200" b="1" i="1">
                            <a:latin typeface="Cambria Math" panose="02040503050406030204" pitchFamily="18" charset="0"/>
                          </a:rPr>
                          <m:t>𝟗</m:t>
                        </m:r>
                        <m:r>
                          <a:rPr lang="en-US" sz="3200" b="1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3200" b="1" i="1">
                            <a:latin typeface="Cambria Math" panose="02040503050406030204" pitchFamily="18" charset="0"/>
                          </a:rPr>
                          <m:t>𝟑</m:t>
                        </m:r>
                        <m:sSup>
                          <m:sSupPr>
                            <m:ctrlPr>
                              <a:rPr lang="en-US" sz="3200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200" b="1" i="1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p>
                            <m:r>
                              <a:rPr lang="en-US" sz="3200" b="1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e>
                    </m:rad>
                  </m:oMath>
                </a14:m>
                <a:r>
                  <a:rPr lang="en-US" sz="3200" b="1" dirty="0"/>
                  <a:t>  	</a:t>
                </a:r>
                <a:r>
                  <a:rPr lang="en-US" sz="3200" b="1" dirty="0" smtClean="0"/>
                  <a:t>    </a:t>
                </a:r>
                <a14:m>
                  <m:oMath xmlns:m="http://schemas.openxmlformats.org/officeDocument/2006/math">
                    <m:r>
                      <a:rPr lang="en-US" sz="2800" b="1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𝐠𝐞𝐧𝐞𝐫𝐚𝐭𝐢𝐧𝐠</m:t>
                    </m:r>
                    <m:r>
                      <a:rPr lang="en-US" sz="2800" b="1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1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𝐜𝐮𝐫𝐯𝐞</m:t>
                    </m:r>
                  </m:oMath>
                </a14:m>
                <a:endParaRPr lang="en-US" sz="32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393736"/>
                <a:ext cx="9144000" cy="2464264"/>
              </a:xfrm>
              <a:prstGeom prst="rect">
                <a:avLst/>
              </a:prstGeom>
              <a:blipFill>
                <a:blip r:embed="rId3"/>
                <a:stretch>
                  <a:fillRect l="-1667" r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08658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𝐒𝐨𝐥𝐮𝐭𝐢𝐨𝐧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𝐜𝐨𝐧𝐭𝐢𝐧𝐮𝐞𝐝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b="1" dirty="0" smtClean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</a:t>
                </a:r>
                <a:endParaRPr lang="en-US" sz="3200" b="1" dirty="0">
                  <a:solidFill>
                    <a:srgbClr val="00B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5847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6821" y="646093"/>
                <a:ext cx="4031779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The graph of this surface is shown </a:t>
                </a:r>
                <a:r>
                  <a:rPr lang="en-US" sz="3200" b="1" dirty="0" smtClean="0"/>
                  <a:t>in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𝐅𝐢𝐠𝐮𝐫𝐞</m:t>
                    </m:r>
                    <m:r>
                      <a:rPr lang="en-US" sz="32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𝟏𝟏</m:t>
                    </m:r>
                  </m:oMath>
                </a14:m>
                <a:r>
                  <a:rPr lang="en-US" sz="3200" b="1" dirty="0" smtClean="0"/>
                  <a:t>.</a:t>
                </a:r>
                <a:endParaRPr lang="en-US" sz="3200" b="1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1" y="646093"/>
                <a:ext cx="4031779" cy="2308324"/>
              </a:xfrm>
              <a:prstGeom prst="rect">
                <a:avLst/>
              </a:prstGeom>
              <a:blipFill>
                <a:blip r:embed="rId3"/>
                <a:stretch>
                  <a:fillRect l="-3776" r="-3776" b="-44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1050" y="0"/>
            <a:ext cx="4842949" cy="6859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435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76200" y="2743200"/>
            <a:ext cx="8991600" cy="9906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80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Thank you for attention</a:t>
            </a:r>
            <a:endParaRPr lang="en-US" sz="54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94590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5539978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just">
                  <a:spcBef>
                    <a:spcPts val="6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600" b="1" i="0" cap="all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𝐃𝐞𝐟𝐢𝐧𝐢𝐭𝐢𝐨𝐧</m:t>
                      </m:r>
                      <m:r>
                        <a:rPr lang="en-US" sz="3600" b="1" i="0" cap="all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600" b="1" i="0" cap="all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𝐨𝐟</m:t>
                      </m:r>
                      <m:r>
                        <a:rPr lang="en-US" sz="3600" b="1" i="0" cap="all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600" b="1" i="0" cap="all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𝐚</m:t>
                      </m:r>
                      <m:r>
                        <a:rPr lang="en-US" sz="3600" b="1" i="0" cap="all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600" b="1" i="0" cap="all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𝐂𝐲𝐥𝐢𝐧𝐝𝐞𝐫</m:t>
                      </m:r>
                    </m:oMath>
                  </m:oMathPara>
                </a14:m>
                <a:endParaRPr lang="en-US" sz="3600" b="1" cap="all" dirty="0">
                  <a:solidFill>
                    <a:schemeClr val="accent5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 algn="just">
                  <a:lnSpc>
                    <a:spcPct val="15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sz="3200" b="1" dirty="0"/>
                  <a:t>Let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𝑪</m:t>
                    </m:r>
                  </m:oMath>
                </a14:m>
                <a:r>
                  <a:rPr lang="en-US" sz="3200" b="1" dirty="0"/>
                  <a:t> be a curve in a plane and let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𝑳</m:t>
                    </m:r>
                  </m:oMath>
                </a14:m>
                <a:r>
                  <a:rPr lang="en-US" sz="3200" b="1" dirty="0"/>
                  <a:t> be a line not in a parallel </a:t>
                </a:r>
                <a:r>
                  <a:rPr lang="en-US" sz="3200" b="1" dirty="0" smtClean="0"/>
                  <a:t>plane. </a:t>
                </a:r>
              </a:p>
              <a:p>
                <a:pPr algn="just">
                  <a:lnSpc>
                    <a:spcPct val="15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sz="3200" b="1" dirty="0" smtClean="0"/>
                  <a:t>The set of </a:t>
                </a:r>
                <a:r>
                  <a:rPr lang="en-US" sz="3200" b="1" dirty="0"/>
                  <a:t>all lines parallel to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𝑳</m:t>
                    </m:r>
                  </m:oMath>
                </a14:m>
                <a:r>
                  <a:rPr lang="en-US" sz="3200" b="1" dirty="0" smtClean="0"/>
                  <a:t> and </a:t>
                </a:r>
                <a:r>
                  <a:rPr lang="en-US" sz="3200" b="1" dirty="0"/>
                  <a:t>intersecting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𝑪</m:t>
                    </m:r>
                  </m:oMath>
                </a14:m>
                <a:r>
                  <a:rPr lang="en-US" sz="3200" b="1" dirty="0"/>
                  <a:t> is a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𝐜𝐲𝐥𝐢𝐧𝐝𝐞𝐫</m:t>
                    </m:r>
                  </m:oMath>
                </a14:m>
                <a:r>
                  <a:rPr lang="en-US" sz="3200" b="1" dirty="0" smtClean="0"/>
                  <a:t>.</a:t>
                </a:r>
              </a:p>
              <a:p>
                <a:pPr algn="just">
                  <a:lnSpc>
                    <a:spcPct val="15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sz="3200" b="1" dirty="0"/>
                  <a:t>The curve </a:t>
                </a:r>
                <a14:m>
                  <m:oMath xmlns:m="http://schemas.openxmlformats.org/officeDocument/2006/math">
                    <m:r>
                      <a:rPr lang="en-US" sz="32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𝑪</m:t>
                    </m:r>
                  </m:oMath>
                </a14:m>
                <a:r>
                  <a:rPr lang="en-US" sz="3200" b="1" dirty="0"/>
                  <a:t> is the </a:t>
                </a:r>
                <a14:m>
                  <m:oMath xmlns:m="http://schemas.openxmlformats.org/officeDocument/2006/math">
                    <m:r>
                      <a:rPr lang="en-US" sz="3200" b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𝐠𝐞𝐧𝐞𝐫𝐚𝐭𝐢𝐧𝐠</m:t>
                    </m:r>
                    <m:r>
                      <a:rPr lang="en-US" sz="3200" b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𝐜𝐮𝐫𝐯𝐞</m:t>
                    </m:r>
                  </m:oMath>
                </a14:m>
                <a:r>
                  <a:rPr lang="en-US" sz="3200" b="1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3200" b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𝐝𝐢𝐫𝐞𝐜𝐭𝐫𝐢𝐱</m:t>
                    </m:r>
                    <m:r>
                      <a:rPr lang="en-US" sz="3200" b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b="1" dirty="0"/>
                  <a:t> of the </a:t>
                </a:r>
                <a:r>
                  <a:rPr lang="en-US" sz="3200" b="1" dirty="0" smtClean="0"/>
                  <a:t>cylinder </a:t>
                </a:r>
                <a:r>
                  <a:rPr lang="en-US" sz="3200" b="1" dirty="0"/>
                  <a:t>and the parallel lines are </a:t>
                </a:r>
                <a14:m>
                  <m:oMath xmlns:m="http://schemas.openxmlformats.org/officeDocument/2006/math">
                    <m:r>
                      <a:rPr lang="en-US" sz="3200" b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𝐫𝐮𝐥𝐢𝐧𝐠𝐬</m:t>
                    </m:r>
                  </m:oMath>
                </a14:m>
                <a:r>
                  <a:rPr lang="en-US" sz="3200" b="1" dirty="0" smtClean="0"/>
                  <a:t>.</a:t>
                </a:r>
                <a:endParaRPr lang="en-US" sz="3200" b="1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553997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80656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0" y="0"/>
                <a:ext cx="9144000" cy="13190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2800" b="1" dirty="0"/>
                  <a:t>Without loss of generality</a:t>
                </a:r>
                <a14:m>
                  <m:oMath xmlns:m="http://schemas.openxmlformats.org/officeDocument/2006/math">
                    <m:r>
                      <a:rPr lang="en-US" sz="28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800" b="1" dirty="0"/>
                  <a:t> you </a:t>
                </a:r>
                <a:r>
                  <a:rPr lang="en-US" sz="2800" b="1" dirty="0" smtClean="0"/>
                  <a:t>can assume </a:t>
                </a:r>
                <a:r>
                  <a:rPr lang="en-US" sz="2800" b="1" dirty="0"/>
                  <a:t>that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𝑪</m:t>
                    </m:r>
                    <m:r>
                      <a:rPr lang="en-US" sz="2800" b="1" i="1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800" b="1" dirty="0" smtClean="0"/>
                  <a:t>lies </a:t>
                </a:r>
                <a:r>
                  <a:rPr lang="en-US" sz="2800" b="1" dirty="0"/>
                  <a:t>in one of the </a:t>
                </a:r>
                <a:r>
                  <a:rPr lang="en-US" sz="2800" b="1" dirty="0" smtClean="0"/>
                  <a:t>three coordinate </a:t>
                </a:r>
                <a:r>
                  <a:rPr lang="en-US" sz="2800" b="1" dirty="0"/>
                  <a:t>planes</a:t>
                </a:r>
                <a:r>
                  <a:rPr lang="en-US" sz="2800" b="1" dirty="0" smtClean="0"/>
                  <a:t>.</a:t>
                </a: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1319015"/>
              </a:xfrm>
              <a:prstGeom prst="rect">
                <a:avLst/>
              </a:prstGeom>
              <a:blipFill>
                <a:blip r:embed="rId2"/>
                <a:stretch>
                  <a:fillRect l="-1333" r="-1333" b="-120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0" y="1600200"/>
                <a:ext cx="4572000" cy="526297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800" b="1" dirty="0"/>
                  <a:t>Moreover</a:t>
                </a:r>
                <a14:m>
                  <m:oMath xmlns:m="http://schemas.openxmlformats.org/officeDocument/2006/math">
                    <m:r>
                      <a:rPr lang="en-US" sz="28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800" b="1" dirty="0"/>
                  <a:t> we are restricted to the discussion of right cylinders – cylinders whose rulings are perpendicular to the coordinate plane containing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𝑪</m:t>
                    </m:r>
                    <m:r>
                      <a:rPr lang="en-US" sz="2800" b="1" i="1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800" b="1" dirty="0" smtClean="0"/>
              </a:p>
              <a:p>
                <a:pPr>
                  <a:lnSpc>
                    <a:spcPct val="150000"/>
                  </a:lnSpc>
                </a:pPr>
                <a:r>
                  <a:rPr lang="en-US" sz="2800" b="1" dirty="0" smtClean="0"/>
                  <a:t>(</a:t>
                </a:r>
                <a:r>
                  <a:rPr lang="en-US" sz="2800" b="1" dirty="0"/>
                  <a:t>see </a:t>
                </a:r>
                <a14:m>
                  <m:oMath xmlns:m="http://schemas.openxmlformats.org/officeDocument/2006/math">
                    <m:r>
                      <a:rPr lang="en-US" sz="28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𝐅𝐢𝐠𝐮𝐫𝐞</m:t>
                    </m:r>
                    <m:r>
                      <a:rPr lang="en-US" sz="28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𝟐</m:t>
                    </m:r>
                  </m:oMath>
                </a14:m>
                <a:r>
                  <a:rPr lang="en-US" sz="2800" b="1" dirty="0"/>
                  <a:t>).</a:t>
                </a: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600200"/>
                <a:ext cx="4572000" cy="5262979"/>
              </a:xfrm>
              <a:prstGeom prst="rect">
                <a:avLst/>
              </a:prstGeom>
              <a:blipFill>
                <a:blip r:embed="rId3"/>
                <a:stretch>
                  <a:fillRect l="-2667" r="-3467" b="-9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7859" y="2667000"/>
            <a:ext cx="4486141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390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30637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For the right circular cylinder shown in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𝐅𝐢𝐠𝐮𝐫𝐞</m:t>
                    </m:r>
                  </m:oMath>
                </a14:m>
                <a:r>
                  <a:rPr lang="en-US" sz="3200" b="1" dirty="0" smtClean="0">
                    <a:solidFill>
                      <a:schemeClr val="accent5">
                        <a:lumMod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 smtClean="0"/>
                  <a:t> </a:t>
                </a:r>
                <a:r>
                  <a:rPr lang="en-US" sz="3200" b="1" dirty="0"/>
                  <a:t>the equation of the </a:t>
                </a:r>
                <a:r>
                  <a:rPr lang="en-US" sz="3200" b="1" dirty="0" smtClean="0"/>
                  <a:t>generating curve </a:t>
                </a:r>
                <a:r>
                  <a:rPr lang="en-US" sz="3200" b="1" dirty="0"/>
                  <a:t>in the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𝒙𝒚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3200" b="1" dirty="0"/>
                  <a:t>plane </a:t>
                </a:r>
                <a:r>
                  <a:rPr lang="en-US" sz="3200" b="1" dirty="0" smtClean="0"/>
                  <a:t>is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3063724"/>
              </a:xfrm>
              <a:prstGeom prst="rect">
                <a:avLst/>
              </a:prstGeom>
              <a:blipFill>
                <a:blip r:embed="rId2"/>
                <a:stretch>
                  <a:fillRect l="-1667" r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6820" y="3353812"/>
                <a:ext cx="9137180" cy="3046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To find an equation of the </a:t>
                </a:r>
                <a:r>
                  <a:rPr lang="en-US" sz="3200" b="1" dirty="0" smtClean="0"/>
                  <a:t>cylinder</a:t>
                </a:r>
                <a:r>
                  <a:rPr lang="en-US" sz="3200" b="1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 smtClean="0"/>
                  <a:t> </a:t>
                </a:r>
                <a:r>
                  <a:rPr lang="en-US" sz="3200" b="1" dirty="0"/>
                  <a:t>note that you can generate </a:t>
                </a:r>
                <a:r>
                  <a:rPr lang="en-US" sz="3200" b="1" dirty="0" smtClean="0"/>
                  <a:t> any  one  of </a:t>
                </a:r>
                <a:r>
                  <a:rPr lang="en-US" sz="3200" b="1" dirty="0"/>
                  <a:t>the </a:t>
                </a:r>
                <a:r>
                  <a:rPr lang="en-US" sz="3200" b="1" dirty="0" smtClean="0"/>
                  <a:t>rulings </a:t>
                </a:r>
                <a:r>
                  <a:rPr lang="en-US" sz="3200" b="1" dirty="0"/>
                  <a:t>by fixing the values of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3200" b="1" dirty="0"/>
                  <a:t> and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and then allowing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r>
                  <a:rPr lang="en-US" sz="3200" b="1" dirty="0"/>
                  <a:t> to take on all real values</a:t>
                </a:r>
                <a:r>
                  <a:rPr lang="en-US" sz="3200" b="1" dirty="0" smtClean="0"/>
                  <a:t>.</a:t>
                </a:r>
                <a:endParaRPr lang="en-US" sz="3200" b="1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0" y="3353812"/>
                <a:ext cx="9137180" cy="3046988"/>
              </a:xfrm>
              <a:prstGeom prst="rect">
                <a:avLst/>
              </a:prstGeom>
              <a:blipFill>
                <a:blip r:embed="rId3"/>
                <a:stretch>
                  <a:fillRect l="-1668" r="-1734" b="-32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65057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0" y="0"/>
                <a:ext cx="9144000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In </a:t>
                </a:r>
                <a:r>
                  <a:rPr lang="en-US" sz="3200" b="1" dirty="0"/>
                  <a:t>this </a:t>
                </a:r>
                <a:r>
                  <a:rPr lang="en-US" sz="3200" b="1" dirty="0" smtClean="0"/>
                  <a:t>sense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 smtClean="0"/>
                  <a:t> the </a:t>
                </a:r>
                <a:r>
                  <a:rPr lang="en-US" sz="3200" b="1" dirty="0"/>
                  <a:t>value </a:t>
                </a:r>
                <a:r>
                  <a:rPr lang="en-US" sz="3200" b="1" dirty="0" smtClean="0"/>
                  <a:t>of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r>
                  <a:rPr lang="en-US" sz="3200" b="1" dirty="0" smtClean="0"/>
                  <a:t> </a:t>
                </a:r>
                <a:r>
                  <a:rPr lang="en-US" sz="3200" b="1" dirty="0"/>
                  <a:t>is arbitrary and is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 smtClean="0"/>
                  <a:t> </a:t>
                </a:r>
                <a:r>
                  <a:rPr lang="en-US" sz="3200" b="1" dirty="0"/>
                  <a:t>therefore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not included in the equation.</a:t>
                </a: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1569660"/>
              </a:xfrm>
              <a:prstGeom prst="rect">
                <a:avLst/>
              </a:prstGeom>
              <a:blipFill rotWithShape="0">
                <a:blip r:embed="rId2"/>
                <a:stretch>
                  <a:fillRect l="-1667" r="-733" b="-73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0" y="1535648"/>
                <a:ext cx="9144000" cy="23250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In other words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 smtClean="0"/>
                  <a:t> the </a:t>
                </a:r>
                <a:r>
                  <a:rPr lang="en-US" sz="3200" b="1" dirty="0"/>
                  <a:t>equation of this cylinder is simply the equation of its generating </a:t>
                </a:r>
                <a:r>
                  <a:rPr lang="en-US" sz="3200" b="1" dirty="0" smtClean="0"/>
                  <a:t>curve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sz="3200" b="1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sz="3200" b="1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</m:oMath>
                  </m:oMathPara>
                </a14:m>
                <a:endParaRPr lang="en-US" sz="3200" b="1" dirty="0" smtClean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535648"/>
                <a:ext cx="9144000" cy="2325060"/>
              </a:xfrm>
              <a:prstGeom prst="rect">
                <a:avLst/>
              </a:prstGeom>
              <a:blipFill>
                <a:blip r:embed="rId3"/>
                <a:stretch>
                  <a:fillRect l="-1667" r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6820" y="3886417"/>
            <a:ext cx="9144000" cy="29715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200" b="1" dirty="0" smtClean="0"/>
              <a:t>The </a:t>
            </a:r>
            <a:r>
              <a:rPr lang="en-US" sz="3200" b="1" dirty="0"/>
              <a:t>equation of a cylinder whose rulings are parallel to one of the </a:t>
            </a:r>
            <a:r>
              <a:rPr lang="en-US" sz="3200" b="1" dirty="0" smtClean="0"/>
              <a:t>coordinate axes </a:t>
            </a:r>
            <a:r>
              <a:rPr lang="en-US" sz="3200" b="1" dirty="0"/>
              <a:t>contains only the variables corresponding to the other two axes.</a:t>
            </a:r>
          </a:p>
        </p:txBody>
      </p:sp>
    </p:spTree>
    <p:extLst>
      <p:ext uri="{BB962C8B-B14F-4D97-AF65-F5344CB8AC3E}">
        <p14:creationId xmlns:p14="http://schemas.microsoft.com/office/powerpoint/2010/main" val="2081230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20788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𝐄𝐱𝐚𝐦𝐩𝐥𝐞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3200" b="1" dirty="0" smtClean="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.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𝐒𝐤𝐞𝐭𝐜𝐡𝐢𝐧𝐠</m:t>
                    </m:r>
                    <m:r>
                      <a:rPr lang="en-US" sz="3200" b="1" i="0" dirty="0" smtClean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𝐚</m:t>
                    </m:r>
                    <m:r>
                      <a:rPr lang="en-US" sz="3200" b="1" i="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𝐂𝐲𝐥𝐢𝐧𝐝𝐞𝐫</m:t>
                    </m:r>
                  </m:oMath>
                </a14:m>
                <a:endParaRPr lang="en-US" sz="3200" b="1" dirty="0" smtClean="0">
                  <a:solidFill>
                    <a:srgbClr val="00B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Sketch the surface represented by each </a:t>
                </a:r>
                <a:r>
                  <a:rPr lang="en-US" sz="3200" b="1" dirty="0" smtClean="0"/>
                  <a:t>equation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3200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0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𝐚</m:t>
                        </m:r>
                      </m:e>
                    </m:d>
                  </m:oMath>
                </a14:m>
                <a:r>
                  <a:rPr lang="en-US" sz="3200" b="1" dirty="0" smtClean="0"/>
                  <a:t>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𝒛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p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sz="3200" b="1" dirty="0" smtClean="0"/>
                  <a:t>		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𝐛</m:t>
                        </m:r>
                      </m:e>
                    </m:d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𝒛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200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func>
                    <m:r>
                      <a:rPr lang="en-US" sz="3200" b="1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200" b="1" i="0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3200" b="1" i="0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3200" b="1" i="0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3200" b="1" i="0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32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𝛑</m:t>
                    </m:r>
                  </m:oMath>
                </a14:m>
                <a:endParaRPr lang="en-US" sz="3200" b="1" dirty="0" smtClean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2078839"/>
              </a:xfrm>
              <a:prstGeom prst="rect">
                <a:avLst/>
              </a:prstGeom>
              <a:blipFill>
                <a:blip r:embed="rId2"/>
                <a:stretch>
                  <a:fillRect l="-1667" t="-4106" r="-15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0" y="2226732"/>
                <a:ext cx="5638800" cy="46312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28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𝐒𝐨𝐥𝐮𝐭𝐢𝐨𝐧</m:t>
                    </m:r>
                  </m:oMath>
                </a14:m>
                <a:r>
                  <a:rPr lang="en-US" sz="2800" b="1" dirty="0" smtClean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</a:t>
                </a:r>
              </a:p>
              <a:p>
                <a:pPr marL="514350" indent="-514350">
                  <a:lnSpc>
                    <a:spcPct val="150000"/>
                  </a:lnSpc>
                  <a:buAutoNum type="alphaLcPeriod"/>
                </a:pPr>
                <a:r>
                  <a:rPr lang="en-US" sz="2800" b="1" dirty="0" smtClean="0"/>
                  <a:t>The </a:t>
                </a:r>
                <a:r>
                  <a:rPr lang="en-US" sz="2800" b="1" dirty="0"/>
                  <a:t>graph is a cylinder whose generating curve</a:t>
                </a:r>
                <a14:m>
                  <m:oMath xmlns:m="http://schemas.openxmlformats.org/officeDocument/2006/math">
                    <m:r>
                      <a:rPr lang="en-US" sz="28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800" b="1" dirty="0" smtClean="0"/>
                  <a:t>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𝒛</m:t>
                    </m:r>
                    <m:r>
                      <a:rPr lang="en-US" sz="28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8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p>
                        <m:r>
                          <a:rPr lang="en-US" sz="28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sz="28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800" b="1" dirty="0" smtClean="0"/>
                  <a:t> </a:t>
                </a:r>
                <a:r>
                  <a:rPr lang="en-US" sz="2800" b="1" dirty="0"/>
                  <a:t>is a parabola in the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𝒚𝒛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2800" b="1" dirty="0" smtClean="0"/>
                  <a:t>plane.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sz="2800" b="1" dirty="0"/>
                  <a:t>The rulings of the cylinder are parallel to the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2800" b="1" dirty="0" smtClean="0"/>
                  <a:t>axis</a:t>
                </a:r>
                <a14:m>
                  <m:oMath xmlns:m="http://schemas.openxmlformats.org/officeDocument/2006/math">
                    <m:r>
                      <a:rPr lang="en-US" sz="28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800" b="1" dirty="0"/>
                  <a:t> as shown in </a:t>
                </a:r>
                <a14:m>
                  <m:oMath xmlns:m="http://schemas.openxmlformats.org/officeDocument/2006/math">
                    <m:r>
                      <a:rPr lang="en-US" sz="28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𝐅𝐢𝐠𝐮𝐫𝐞</m:t>
                    </m:r>
                    <m:r>
                      <a:rPr lang="en-US" sz="28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𝟑</m:t>
                    </m:r>
                  </m:oMath>
                </a14:m>
                <a:r>
                  <a:rPr lang="en-US" sz="2800" b="1" dirty="0" smtClean="0"/>
                  <a:t>.</a:t>
                </a:r>
                <a:endParaRPr lang="en-US" sz="2800" b="1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226732"/>
                <a:ext cx="5638800" cy="4631268"/>
              </a:xfrm>
              <a:prstGeom prst="rect">
                <a:avLst/>
              </a:prstGeom>
              <a:blipFill>
                <a:blip r:embed="rId3"/>
                <a:stretch>
                  <a:fillRect l="-2595" r="-2486" b="-11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9764" y="2226731"/>
            <a:ext cx="3304235" cy="4625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200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xecutive">
  <a:themeElements>
    <a:clrScheme name="Executive">
      <a:dk1>
        <a:sysClr val="windowText" lastClr="000000"/>
      </a:dk1>
      <a:lt1>
        <a:sysClr val="window" lastClr="FFFFFF"/>
      </a:lt1>
      <a:dk2>
        <a:srgbClr val="2F5897"/>
      </a:dk2>
      <a:lt2>
        <a:srgbClr val="E4E9EF"/>
      </a:lt2>
      <a:accent1>
        <a:srgbClr val="6076B4"/>
      </a:accent1>
      <a:accent2>
        <a:srgbClr val="9C5252"/>
      </a:accent2>
      <a:accent3>
        <a:srgbClr val="E68422"/>
      </a:accent3>
      <a:accent4>
        <a:srgbClr val="846648"/>
      </a:accent4>
      <a:accent5>
        <a:srgbClr val="63891F"/>
      </a:accent5>
      <a:accent6>
        <a:srgbClr val="758085"/>
      </a:accent6>
      <a:hlink>
        <a:srgbClr val="3399FF"/>
      </a:hlink>
      <a:folHlink>
        <a:srgbClr val="B2B2B2"/>
      </a:folHlink>
    </a:clrScheme>
    <a:fontScheme name="Executive">
      <a:majorFont>
        <a:latin typeface="Century Gothic"/>
        <a:ea typeface=""/>
        <a:cs typeface=""/>
        <a:font script="Jpan" typeface="HGｺﾞｼｯｸM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Executiv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50000">
              <a:schemeClr val="phClr">
                <a:tint val="80000"/>
                <a:satMod val="250000"/>
              </a:schemeClr>
            </a:gs>
            <a:gs pos="76000">
              <a:schemeClr val="phClr">
                <a:tint val="90000"/>
                <a:shade val="90000"/>
                <a:satMod val="200000"/>
              </a:schemeClr>
            </a:gs>
            <a:gs pos="92000">
              <a:schemeClr val="phClr">
                <a:tint val="90000"/>
                <a:shade val="70000"/>
                <a:satMod val="250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Executive</Template>
  <TotalTime>661</TotalTime>
  <Words>1300</Words>
  <Application>Microsoft Office PowerPoint</Application>
  <PresentationFormat>On-screen Show (4:3)</PresentationFormat>
  <Paragraphs>186</Paragraphs>
  <Slides>44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1" baseType="lpstr">
      <vt:lpstr>Arial</vt:lpstr>
      <vt:lpstr>Cambria Math</vt:lpstr>
      <vt:lpstr>Century Gothic</vt:lpstr>
      <vt:lpstr>Courier New</vt:lpstr>
      <vt:lpstr>Palatino Linotype</vt:lpstr>
      <vt:lpstr>Wingdings</vt:lpstr>
      <vt:lpstr>Executive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samir.quliyev</dc:creator>
  <cp:lastModifiedBy>Samir</cp:lastModifiedBy>
  <cp:revision>146</cp:revision>
  <dcterms:created xsi:type="dcterms:W3CDTF">2006-08-16T00:00:00Z</dcterms:created>
  <dcterms:modified xsi:type="dcterms:W3CDTF">2020-12-29T06:58:58Z</dcterms:modified>
</cp:coreProperties>
</file>